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slideLayouts/slideLayout1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7"/>
  </p:notesMasterIdLst>
  <p:sldIdLst>
    <p:sldId id="256" r:id="rId2"/>
    <p:sldId id="257" r:id="rId3"/>
    <p:sldId id="265" r:id="rId4"/>
    <p:sldId id="259" r:id="rId5"/>
    <p:sldId id="258" r:id="rId6"/>
    <p:sldId id="269" r:id="rId7"/>
    <p:sldId id="260" r:id="rId8"/>
    <p:sldId id="261" r:id="rId9"/>
    <p:sldId id="263" r:id="rId10"/>
    <p:sldId id="264" r:id="rId11"/>
    <p:sldId id="268" r:id="rId12"/>
    <p:sldId id="262" r:id="rId13"/>
    <p:sldId id="266" r:id="rId14"/>
    <p:sldId id="267"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6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02C869-5F50-4130-9AA9-E649002E787B}" type="datetimeFigureOut">
              <a:rPr lang="nl-NL" smtClean="0"/>
              <a:t>12-4-2017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B62B5B-A9A4-4FF5-9814-6C60E2533456}" type="slidenum">
              <a:rPr lang="nl-NL" smtClean="0"/>
              <a:t>‹nr.›</a:t>
            </a:fld>
            <a:endParaRPr lang="nl-NL"/>
          </a:p>
        </p:txBody>
      </p:sp>
    </p:spTree>
    <p:extLst>
      <p:ext uri="{BB962C8B-B14F-4D97-AF65-F5344CB8AC3E}">
        <p14:creationId xmlns:p14="http://schemas.microsoft.com/office/powerpoint/2010/main" val="925751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Adequaat straffen:</a:t>
            </a:r>
            <a:r>
              <a:rPr lang="nl-NL" baseline="0" dirty="0"/>
              <a:t> kort, toegespitst op het inadequate gedrag: bij voorkeur taak- of leerstraf</a:t>
            </a:r>
            <a:endParaRPr lang="nl-NL" dirty="0"/>
          </a:p>
        </p:txBody>
      </p:sp>
      <p:sp>
        <p:nvSpPr>
          <p:cNvPr id="4" name="Tijdelijke aanduiding voor dianummer 3"/>
          <p:cNvSpPr>
            <a:spLocks noGrp="1"/>
          </p:cNvSpPr>
          <p:nvPr>
            <p:ph type="sldNum" sz="quarter" idx="10"/>
          </p:nvPr>
        </p:nvSpPr>
        <p:spPr/>
        <p:txBody>
          <a:bodyPr/>
          <a:lstStyle/>
          <a:p>
            <a:fld id="{CAE49F76-2F0D-4AD7-8AF3-26B8B63F89FA}" type="slidenum">
              <a:rPr lang="nl-NL" altLang="nl-NL" smtClean="0"/>
              <a:pPr/>
              <a:t>9</a:t>
            </a:fld>
            <a:endParaRPr lang="nl-NL" altLang="nl-NL"/>
          </a:p>
        </p:txBody>
      </p:sp>
    </p:spTree>
    <p:extLst>
      <p:ext uri="{BB962C8B-B14F-4D97-AF65-F5344CB8AC3E}">
        <p14:creationId xmlns:p14="http://schemas.microsoft.com/office/powerpoint/2010/main" val="1098021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nl-NL"/>
              <a:t>Klik om de stijl te bewerken</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nl-NL"/>
              <a:t>Klik om de ondertitelstijl van het model te bewerken</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smtClean="0"/>
              <a:t>4/12/2017</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3567392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1B80C674-7DFC-42FE-B9CD-82963CDB1557}" type="datetimeFigureOut">
              <a:rPr lang="en-US" smtClean="0"/>
              <a:t>4/12/2017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490514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nl-NL"/>
              <a:t>Klik om de stijl te bewerken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076456F-F47D-4F25-8053-2A695DA0CA7D}" type="datetimeFigureOut">
              <a:rPr lang="en-US" smtClean="0"/>
              <a:t>4/12/2017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975836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nl-NL"/>
              <a:t>Klik om de stijl te bewerken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D6C7379-69CC-4837-9905-BEBA22830C8A}" type="datetimeFigureOut">
              <a:rPr lang="en-US" smtClean="0"/>
              <a:t>4/12/2017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62733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nl-NL"/>
              <a:t>Klik om de stijl te bewerken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9EB8B7E-8AEE-4F10-BFEE-C999AD004D36}" type="datetimeFigureOut">
              <a:rPr lang="en-US" smtClean="0"/>
              <a:t>4/12/2017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596381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nl-NL"/>
              <a:t>Klik om de stijl te bewerken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nl-NL"/>
              <a:t>Tekststijl van het model bewerken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nl-NL"/>
              <a:t>Tekststijl van het model bewerken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8668F3F9-58BC-440B-B37B-805B9055EF92}" type="datetimeFigureOut">
              <a:rPr lang="en-US" smtClean="0"/>
              <a:t>4/12/2017</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876328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nl-NL"/>
              <a:t>Klik om de stijl te bewerken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0D5A53AF-48EA-489D-8260-9DCAB666386A}" type="datetimeFigureOut">
              <a:rPr lang="en-US" smtClean="0"/>
              <a:t>4/12/2017</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954862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4/12/2017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500777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4/12/2017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66204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4/12/2017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64642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nl-NL"/>
              <a:t>Klik om de stijl te bewerken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smtClean="0"/>
              <a:t>4/12/2017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508937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4/12/2017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090837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a:t>Klik om de stijl te bewerken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20000" y="2505075"/>
            <a:ext cx="5025216"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nl-NL"/>
              <a:t>Tekststijl van het model bewerken</a:t>
            </a:r>
          </a:p>
        </p:txBody>
      </p:sp>
      <p:sp>
        <p:nvSpPr>
          <p:cNvPr id="6" name="Content Placeholder 5"/>
          <p:cNvSpPr>
            <a:spLocks noGrp="1"/>
          </p:cNvSpPr>
          <p:nvPr>
            <p:ph sz="quarter" idx="4"/>
          </p:nvPr>
        </p:nvSpPr>
        <p:spPr>
          <a:xfrm>
            <a:off x="6319840" y="2505075"/>
            <a:ext cx="503554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4/12/2017</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385967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4/12/2017</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712020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4/12/2017</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464921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F7D1BD23-6E54-4D9D-AD88-A2813C73CC25}" type="datetimeFigureOut">
              <a:rPr lang="en-US" smtClean="0"/>
              <a:t>4/12/2017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974256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1471A834-4F3C-4AF9-9C74-05EC35A0F292}" type="datetimeFigureOut">
              <a:rPr lang="en-US" smtClean="0"/>
              <a:t>4/12/2017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169952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smtClean="0"/>
              <a:t>4/12/2017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a:t>
              </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400942770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aDIhaIKrIA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sz="6000" b="1" dirty="0"/>
              <a:t>Richtlijn Ernstige gedragsproblemen</a:t>
            </a:r>
          </a:p>
        </p:txBody>
      </p:sp>
      <p:sp>
        <p:nvSpPr>
          <p:cNvPr id="3" name="Ondertitel 2"/>
          <p:cNvSpPr>
            <a:spLocks noGrp="1"/>
          </p:cNvSpPr>
          <p:nvPr>
            <p:ph type="subTitle" idx="1"/>
          </p:nvPr>
        </p:nvSpPr>
        <p:spPr/>
        <p:txBody>
          <a:bodyPr/>
          <a:lstStyle/>
          <a:p>
            <a:r>
              <a:rPr lang="nl-NL" dirty="0"/>
              <a:t>Marjan de Lange</a:t>
            </a:r>
          </a:p>
        </p:txBody>
      </p:sp>
    </p:spTree>
    <p:extLst>
      <p:ext uri="{BB962C8B-B14F-4D97-AF65-F5344CB8AC3E}">
        <p14:creationId xmlns:p14="http://schemas.microsoft.com/office/powerpoint/2010/main" val="941184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a:t>Quizvraag: Dit doen we toch al?</a:t>
            </a:r>
          </a:p>
        </p:txBody>
      </p:sp>
      <p:sp>
        <p:nvSpPr>
          <p:cNvPr id="4" name="Rectangle 3"/>
          <p:cNvSpPr txBox="1">
            <a:spLocks noChangeArrowheads="1"/>
          </p:cNvSpPr>
          <p:nvPr/>
        </p:nvSpPr>
        <p:spPr>
          <a:xfrm>
            <a:off x="3464240" y="2646192"/>
            <a:ext cx="4968552" cy="2462213"/>
          </a:xfrm>
          <a:prstGeom prst="rect">
            <a:avLst/>
          </a:prstGeom>
          <a:solidFill>
            <a:schemeClr val="accent1">
              <a:lumMod val="20000"/>
              <a:lumOff val="80000"/>
            </a:schemeClr>
          </a:solidFill>
        </p:spPr>
        <p:txBody>
          <a:bodyPr wrap="square">
            <a:spAutoFit/>
          </a:bodyPr>
          <a:lstStyle>
            <a:defPPr>
              <a:defRPr lang="nl-NL"/>
            </a:defPPr>
            <a:lvl1pPr>
              <a:defRPr sz="2200" b="1">
                <a:solidFill>
                  <a:srgbClr val="002060"/>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1" i="0" u="none" strike="noStrike" kern="1200" cap="none" spc="0" normalizeH="0" baseline="0" noProof="0" dirty="0">
                <a:ln>
                  <a:noFill/>
                </a:ln>
                <a:solidFill>
                  <a:srgbClr val="E32D91">
                    <a:lumMod val="50000"/>
                  </a:srgbClr>
                </a:solidFill>
                <a:effectLst/>
                <a:uLnTx/>
                <a:uFillTx/>
                <a:latin typeface="Calibri"/>
                <a:ea typeface="+mn-ea"/>
                <a:cs typeface="+mn-cs"/>
              </a:rPr>
              <a:t>Zorgvuldig toepassen van opvoedtechnieken in een groep met jongeren met ernstige gedragsproblemen vereist: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2200" b="1" i="0" u="none" strike="noStrike" kern="1200" cap="none" spc="0" normalizeH="0" baseline="0" noProof="0" dirty="0">
                <a:ln>
                  <a:noFill/>
                </a:ln>
                <a:solidFill>
                  <a:srgbClr val="E32D91">
                    <a:lumMod val="50000"/>
                  </a:srgbClr>
                </a:solidFill>
                <a:effectLst/>
                <a:uLnTx/>
                <a:uFillTx/>
                <a:latin typeface="Calibri"/>
                <a:ea typeface="+mn-ea"/>
                <a:cs typeface="+mn-cs"/>
              </a:rPr>
              <a:t>VAKMANSCHAP</a:t>
            </a:r>
          </a:p>
          <a:p>
            <a:pPr marL="0" marR="0" lvl="0" indent="0" algn="ctr" defTabSz="914400" rtl="0" eaLnBrk="1" fontAlgn="auto" latinLnBrk="0" hangingPunct="1">
              <a:lnSpc>
                <a:spcPct val="100000"/>
              </a:lnSpc>
              <a:spcBef>
                <a:spcPts val="0"/>
              </a:spcBef>
              <a:spcAft>
                <a:spcPts val="0"/>
              </a:spcAft>
              <a:buClrTx/>
              <a:buSzTx/>
              <a:buFontTx/>
              <a:buNone/>
              <a:tabLst/>
              <a:defRPr/>
            </a:pPr>
            <a:r>
              <a:rPr lang="nl-NL" dirty="0">
                <a:solidFill>
                  <a:srgbClr val="E32D91">
                    <a:lumMod val="50000"/>
                  </a:srgbClr>
                </a:solidFill>
                <a:latin typeface="Calibri"/>
              </a:rPr>
              <a:t>&amp; </a:t>
            </a:r>
          </a:p>
          <a:p>
            <a:pPr marL="0" marR="0" lvl="0" indent="0" algn="ctr" defTabSz="914400" rtl="0" eaLnBrk="1" fontAlgn="auto" latinLnBrk="0" hangingPunct="1">
              <a:lnSpc>
                <a:spcPct val="100000"/>
              </a:lnSpc>
              <a:spcBef>
                <a:spcPts val="0"/>
              </a:spcBef>
              <a:spcAft>
                <a:spcPts val="0"/>
              </a:spcAft>
              <a:buClrTx/>
              <a:buSzTx/>
              <a:buFontTx/>
              <a:buNone/>
              <a:tabLst/>
              <a:defRPr/>
            </a:pPr>
            <a:r>
              <a:rPr lang="nl-NL" dirty="0">
                <a:solidFill>
                  <a:srgbClr val="E32D91">
                    <a:lumMod val="50000"/>
                  </a:srgbClr>
                </a:solidFill>
                <a:latin typeface="Calibri"/>
              </a:rPr>
              <a:t>SUPERVISIE</a:t>
            </a:r>
            <a:endParaRPr kumimoji="0" lang="nl-NL" sz="2200" b="1" i="0" u="none" strike="noStrike" kern="1200" cap="none" spc="0" normalizeH="0" baseline="0" noProof="0" dirty="0">
              <a:ln>
                <a:noFill/>
              </a:ln>
              <a:solidFill>
                <a:srgbClr val="E32D91">
                  <a:lumMod val="50000"/>
                </a:srgbClr>
              </a:solidFill>
              <a:effectLst/>
              <a:uLnTx/>
              <a:uFillTx/>
              <a:latin typeface="Calibri"/>
              <a:ea typeface="+mn-ea"/>
              <a:cs typeface="+mn-cs"/>
            </a:endParaRPr>
          </a:p>
        </p:txBody>
      </p:sp>
      <p:pic>
        <p:nvPicPr>
          <p:cNvPr id="5" name="Tijdelijke aanduiding voor inhoud 4"/>
          <p:cNvPicPr>
            <a:picLocks noGrp="1" noChangeAspect="1"/>
          </p:cNvPicPr>
          <p:nvPr>
            <p:ph idx="1"/>
          </p:nvPr>
        </p:nvPicPr>
        <p:blipFill rotWithShape="1">
          <a:blip r:embed="rId2"/>
          <a:srcRect b="6320"/>
          <a:stretch/>
        </p:blipFill>
        <p:spPr>
          <a:xfrm>
            <a:off x="739846" y="2536722"/>
            <a:ext cx="2355923" cy="3175185"/>
          </a:xfrm>
          <a:prstGeom prst="rect">
            <a:avLst/>
          </a:prstGeom>
        </p:spPr>
      </p:pic>
      <p:pic>
        <p:nvPicPr>
          <p:cNvPr id="6" name="Afbeelding 5"/>
          <p:cNvPicPr>
            <a:picLocks noChangeAspect="1"/>
          </p:cNvPicPr>
          <p:nvPr/>
        </p:nvPicPr>
        <p:blipFill rotWithShape="1">
          <a:blip r:embed="rId3"/>
          <a:srcRect l="13960" t="1984" r="14674"/>
          <a:stretch/>
        </p:blipFill>
        <p:spPr>
          <a:xfrm>
            <a:off x="9037058" y="2735542"/>
            <a:ext cx="2373330" cy="3124293"/>
          </a:xfrm>
          <a:prstGeom prst="rect">
            <a:avLst/>
          </a:prstGeom>
        </p:spPr>
      </p:pic>
      <p:sp>
        <p:nvSpPr>
          <p:cNvPr id="7" name="Tekstvak 6"/>
          <p:cNvSpPr txBox="1"/>
          <p:nvPr/>
        </p:nvSpPr>
        <p:spPr>
          <a:xfrm>
            <a:off x="1408439" y="6034720"/>
            <a:ext cx="2249161"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prstClr val="white"/>
                </a:solidFill>
                <a:effectLst/>
                <a:uLnTx/>
                <a:uFillTx/>
                <a:latin typeface="Corbel" panose="020B0503020204020204"/>
                <a:ea typeface="+mn-ea"/>
                <a:cs typeface="+mn-cs"/>
              </a:rPr>
              <a:t>JA</a:t>
            </a:r>
          </a:p>
        </p:txBody>
      </p:sp>
      <p:sp>
        <p:nvSpPr>
          <p:cNvPr id="8" name="Tekstvak 7"/>
          <p:cNvSpPr txBox="1"/>
          <p:nvPr/>
        </p:nvSpPr>
        <p:spPr>
          <a:xfrm>
            <a:off x="9760942" y="6046838"/>
            <a:ext cx="2249161"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2800" b="1" i="0" u="none" strike="noStrike" kern="1200" cap="none" spc="0" normalizeH="0" baseline="0" noProof="0" dirty="0">
                <a:ln>
                  <a:noFill/>
                </a:ln>
                <a:solidFill>
                  <a:prstClr val="white"/>
                </a:solidFill>
                <a:effectLst/>
                <a:uLnTx/>
                <a:uFillTx/>
                <a:latin typeface="Corbel" panose="020B0503020204020204"/>
                <a:ea typeface="+mn-ea"/>
                <a:cs typeface="+mn-cs"/>
              </a:rPr>
              <a:t>NEE</a:t>
            </a:r>
          </a:p>
        </p:txBody>
      </p:sp>
    </p:spTree>
    <p:extLst>
      <p:ext uri="{BB962C8B-B14F-4D97-AF65-F5344CB8AC3E}">
        <p14:creationId xmlns:p14="http://schemas.microsoft.com/office/powerpoint/2010/main" val="258149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hlinkClick r:id="rId2"/>
              </a:rPr>
              <a:t>Filmpje</a:t>
            </a:r>
            <a:endParaRPr lang="nl-NL" dirty="0"/>
          </a:p>
        </p:txBody>
      </p:sp>
    </p:spTree>
    <p:extLst>
      <p:ext uri="{BB962C8B-B14F-4D97-AF65-F5344CB8AC3E}">
        <p14:creationId xmlns:p14="http://schemas.microsoft.com/office/powerpoint/2010/main" val="1608650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a:t>Toepassen cognitieve gedragstherapie</a:t>
            </a:r>
          </a:p>
        </p:txBody>
      </p:sp>
      <p:sp>
        <p:nvSpPr>
          <p:cNvPr id="3" name="Tijdelijke aanduiding voor inhoud 2"/>
          <p:cNvSpPr>
            <a:spLocks noGrp="1"/>
          </p:cNvSpPr>
          <p:nvPr>
            <p:ph idx="1"/>
          </p:nvPr>
        </p:nvSpPr>
        <p:spPr>
          <a:xfrm>
            <a:off x="979100" y="1690688"/>
            <a:ext cx="10233800" cy="4693162"/>
          </a:xfrm>
        </p:spPr>
        <p:txBody>
          <a:bodyPr>
            <a:normAutofit lnSpcReduction="10000"/>
          </a:bodyPr>
          <a:lstStyle/>
          <a:p>
            <a:r>
              <a:rPr lang="nl-NL" b="1" dirty="0"/>
              <a:t>Alleen in aanvulling op opvoedingsstrategieën</a:t>
            </a:r>
          </a:p>
          <a:p>
            <a:r>
              <a:rPr lang="nl-NL" b="1" dirty="0"/>
              <a:t>Pas toe:</a:t>
            </a:r>
            <a:br>
              <a:rPr lang="nl-NL" b="1" dirty="0"/>
            </a:br>
            <a:r>
              <a:rPr lang="nl-NL" b="1" dirty="0"/>
              <a:t>- </a:t>
            </a:r>
            <a:r>
              <a:rPr lang="nl-NL" b="1" dirty="0" err="1"/>
              <a:t>psycho</a:t>
            </a:r>
            <a:r>
              <a:rPr lang="nl-NL" b="1" dirty="0"/>
              <a:t>-educatie</a:t>
            </a:r>
            <a:br>
              <a:rPr lang="nl-NL" b="1" dirty="0"/>
            </a:br>
            <a:r>
              <a:rPr lang="nl-NL" b="1" dirty="0"/>
              <a:t>- woedethermometer en 1</a:t>
            </a:r>
            <a:r>
              <a:rPr lang="nl-NL" b="1" baseline="30000" dirty="0"/>
              <a:t>e</a:t>
            </a:r>
            <a:r>
              <a:rPr lang="nl-NL" b="1" dirty="0"/>
              <a:t> hulp-kaart</a:t>
            </a:r>
            <a:br>
              <a:rPr lang="nl-NL" b="1" dirty="0"/>
            </a:br>
            <a:r>
              <a:rPr lang="nl-NL" b="1" dirty="0"/>
              <a:t>- sociale probleemoplossingsvaardigheden vergroten</a:t>
            </a:r>
            <a:br>
              <a:rPr lang="nl-NL" b="1" dirty="0"/>
            </a:br>
            <a:r>
              <a:rPr lang="nl-NL" b="1" dirty="0"/>
              <a:t>- </a:t>
            </a:r>
            <a:r>
              <a:rPr lang="nl-NL" b="1" dirty="0" err="1"/>
              <a:t>waarmemings</a:t>
            </a:r>
            <a:r>
              <a:rPr lang="nl-NL" b="1" dirty="0"/>
              <a:t>- en interpretatievaardigheden verbeteren</a:t>
            </a:r>
            <a:br>
              <a:rPr lang="nl-NL" b="1" dirty="0"/>
            </a:br>
            <a:r>
              <a:rPr lang="nl-NL" b="1" dirty="0"/>
              <a:t>- zelfsturingsvaardigheden versterken</a:t>
            </a:r>
          </a:p>
          <a:p>
            <a:r>
              <a:rPr lang="nl-NL" b="1" dirty="0"/>
              <a:t>Pas NIET toe: cognitieve herstructurering, TENZIJ je opgeleid bent tot CGT-therapeut</a:t>
            </a:r>
          </a:p>
          <a:p>
            <a:r>
              <a:rPr lang="nl-NL" b="1" dirty="0"/>
              <a:t>Voorkom dat je in bejegening onbedoeld storende gedachten versterkt.</a:t>
            </a:r>
          </a:p>
        </p:txBody>
      </p:sp>
    </p:spTree>
    <p:extLst>
      <p:ext uri="{BB962C8B-B14F-4D97-AF65-F5344CB8AC3E}">
        <p14:creationId xmlns:p14="http://schemas.microsoft.com/office/powerpoint/2010/main" val="280731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Samenwerken met school</a:t>
            </a:r>
          </a:p>
        </p:txBody>
      </p:sp>
      <p:sp>
        <p:nvSpPr>
          <p:cNvPr id="3" name="Tijdelijke aanduiding voor inhoud 2"/>
          <p:cNvSpPr>
            <a:spLocks noGrp="1"/>
          </p:cNvSpPr>
          <p:nvPr>
            <p:ph idx="1"/>
          </p:nvPr>
        </p:nvSpPr>
        <p:spPr>
          <a:xfrm>
            <a:off x="766916" y="1690688"/>
            <a:ext cx="10586884" cy="4672628"/>
          </a:xfrm>
        </p:spPr>
        <p:txBody>
          <a:bodyPr/>
          <a:lstStyle/>
          <a:p>
            <a:r>
              <a:rPr lang="nl-NL" b="1" dirty="0"/>
              <a:t>Neem in overleg met ouders ALTIJD contact op met school.</a:t>
            </a:r>
          </a:p>
          <a:p>
            <a:r>
              <a:rPr lang="nl-NL" b="1" dirty="0"/>
              <a:t>Informeer je over mogelijkheden op school</a:t>
            </a:r>
          </a:p>
          <a:p>
            <a:r>
              <a:rPr lang="nl-NL" b="1" dirty="0"/>
              <a:t>Maak een integraal onderwijs-zorgplan; hanteer dezelfde opvoedingsstrategieën thuis, op school en in zorg</a:t>
            </a:r>
          </a:p>
          <a:p>
            <a:r>
              <a:rPr lang="nl-NL" b="1" dirty="0"/>
              <a:t>Ondersteun ouders en draag zorg voor (verbetering van) de relatie tussen school en ouders</a:t>
            </a:r>
          </a:p>
          <a:p>
            <a:r>
              <a:rPr lang="nl-NL" b="1" dirty="0"/>
              <a:t>Reageer snel bij acute problemen</a:t>
            </a:r>
          </a:p>
          <a:p>
            <a:r>
              <a:rPr lang="nl-NL" b="1" dirty="0"/>
              <a:t>Communiceer over mogelijkheden en beperkingen van iedere betrokkene</a:t>
            </a:r>
          </a:p>
        </p:txBody>
      </p:sp>
    </p:spTree>
    <p:extLst>
      <p:ext uri="{BB962C8B-B14F-4D97-AF65-F5344CB8AC3E}">
        <p14:creationId xmlns:p14="http://schemas.microsoft.com/office/powerpoint/2010/main" val="3406869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Tijd voor:</a:t>
            </a:r>
          </a:p>
        </p:txBody>
      </p:sp>
      <p:pic>
        <p:nvPicPr>
          <p:cNvPr id="5" name="Tijdelijke aanduiding voor inhoud 4"/>
          <p:cNvPicPr>
            <a:picLocks noGrp="1" noChangeAspect="1"/>
          </p:cNvPicPr>
          <p:nvPr>
            <p:ph idx="1"/>
          </p:nvPr>
        </p:nvPicPr>
        <p:blipFill rotWithShape="1">
          <a:blip r:embed="rId2"/>
          <a:srcRect t="14004" b="6120"/>
          <a:stretch/>
        </p:blipFill>
        <p:spPr>
          <a:xfrm>
            <a:off x="0" y="0"/>
            <a:ext cx="12192000" cy="6857999"/>
          </a:xfrm>
        </p:spPr>
      </p:pic>
    </p:spTree>
    <p:extLst>
      <p:ext uri="{BB962C8B-B14F-4D97-AF65-F5344CB8AC3E}">
        <p14:creationId xmlns:p14="http://schemas.microsoft.com/office/powerpoint/2010/main" val="587429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Contact</a:t>
            </a:r>
          </a:p>
        </p:txBody>
      </p:sp>
      <p:sp>
        <p:nvSpPr>
          <p:cNvPr id="3" name="Tijdelijke aanduiding voor inhoud 2"/>
          <p:cNvSpPr>
            <a:spLocks noGrp="1"/>
          </p:cNvSpPr>
          <p:nvPr>
            <p:ph idx="1"/>
          </p:nvPr>
        </p:nvSpPr>
        <p:spPr>
          <a:xfrm>
            <a:off x="838200" y="2032103"/>
            <a:ext cx="10233800" cy="4351338"/>
          </a:xfrm>
        </p:spPr>
        <p:txBody>
          <a:bodyPr/>
          <a:lstStyle/>
          <a:p>
            <a:pPr marL="0" indent="0">
              <a:buNone/>
            </a:pPr>
            <a:r>
              <a:rPr lang="nl-NL" b="1" dirty="0"/>
              <a:t>Marjan de Lange</a:t>
            </a:r>
          </a:p>
          <a:p>
            <a:pPr marL="0" indent="0">
              <a:buNone/>
            </a:pPr>
            <a:endParaRPr lang="nl-NL" b="1" dirty="0"/>
          </a:p>
          <a:p>
            <a:pPr marL="0" indent="0">
              <a:buNone/>
            </a:pPr>
            <a:r>
              <a:rPr lang="nl-NL" b="1" dirty="0"/>
              <a:t>Mail		: 	</a:t>
            </a:r>
            <a:r>
              <a:rPr lang="nl-NL" b="1" dirty="0" err="1"/>
              <a:t>info@marjandelange</a:t>
            </a:r>
            <a:endParaRPr lang="nl-NL" b="1" dirty="0"/>
          </a:p>
          <a:p>
            <a:pPr marL="0" indent="0">
              <a:buNone/>
            </a:pPr>
            <a:r>
              <a:rPr lang="nl-NL" b="1" dirty="0"/>
              <a:t>Mobiel	: 	06 41722819</a:t>
            </a:r>
          </a:p>
          <a:p>
            <a:pPr marL="0" indent="0">
              <a:buNone/>
            </a:pPr>
            <a:r>
              <a:rPr lang="nl-NL" b="1" dirty="0"/>
              <a:t>Twitter	:	@</a:t>
            </a:r>
            <a:r>
              <a:rPr lang="nl-NL" b="1"/>
              <a:t>Marjandelange</a:t>
            </a:r>
            <a:endParaRPr lang="nl-NL" b="1" dirty="0"/>
          </a:p>
        </p:txBody>
      </p:sp>
    </p:spTree>
    <p:extLst>
      <p:ext uri="{BB962C8B-B14F-4D97-AF65-F5344CB8AC3E}">
        <p14:creationId xmlns:p14="http://schemas.microsoft.com/office/powerpoint/2010/main" val="2569533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Uitgangsvragen</a:t>
            </a:r>
          </a:p>
        </p:txBody>
      </p:sp>
      <p:sp>
        <p:nvSpPr>
          <p:cNvPr id="3" name="Tijdelijke aanduiding voor inhoud 2"/>
          <p:cNvSpPr>
            <a:spLocks noGrp="1"/>
          </p:cNvSpPr>
          <p:nvPr>
            <p:ph idx="1"/>
          </p:nvPr>
        </p:nvSpPr>
        <p:spPr/>
        <p:txBody>
          <a:bodyPr/>
          <a:lstStyle/>
          <a:p>
            <a:pPr marL="514350" indent="-514350">
              <a:buFont typeface="+mj-lt"/>
              <a:buAutoNum type="arabicPeriod"/>
            </a:pPr>
            <a:r>
              <a:rPr lang="nl-NL" b="1" dirty="0"/>
              <a:t>Hoe herken en diagnosticeer je ernstige gedragsproblemen?</a:t>
            </a:r>
          </a:p>
          <a:p>
            <a:pPr marL="514350" indent="-514350">
              <a:buFont typeface="+mj-lt"/>
              <a:buAutoNum type="arabicPeriod"/>
            </a:pPr>
            <a:r>
              <a:rPr lang="nl-NL" b="1" dirty="0"/>
              <a:t>Welk type interventie is het meest effectief voor welke leeftijdsgroep?</a:t>
            </a:r>
          </a:p>
          <a:p>
            <a:pPr marL="514350" indent="-514350">
              <a:buFont typeface="+mj-lt"/>
              <a:buAutoNum type="arabicPeriod"/>
            </a:pPr>
            <a:r>
              <a:rPr lang="nl-NL" b="1" dirty="0"/>
              <a:t>Welke specifieke opvoedingstechnieken dragen bij aan vermindering van gedragsproblemen (voor beroepsopvoeders)</a:t>
            </a:r>
          </a:p>
          <a:p>
            <a:pPr marL="514350" indent="-514350">
              <a:buFont typeface="+mj-lt"/>
              <a:buAutoNum type="arabicPeriod"/>
            </a:pPr>
            <a:r>
              <a:rPr lang="nl-NL" b="1" dirty="0"/>
              <a:t>Hoe pas je CGT-principes toe als jeugdzorgwerker in dagelijkse praktijk?</a:t>
            </a:r>
          </a:p>
          <a:p>
            <a:pPr marL="514350" indent="-514350">
              <a:buFont typeface="+mj-lt"/>
              <a:buAutoNum type="arabicPeriod"/>
            </a:pPr>
            <a:r>
              <a:rPr lang="nl-NL" b="1" dirty="0"/>
              <a:t>Hoe bevorder je dat jongeren met gedragsproblemen naar school (blijven) gaan?</a:t>
            </a:r>
          </a:p>
          <a:p>
            <a:pPr marL="514350" indent="-514350">
              <a:buFont typeface="+mj-lt"/>
              <a:buAutoNum type="arabicPeriod"/>
            </a:pPr>
            <a:endParaRPr lang="nl-NL" b="1" dirty="0"/>
          </a:p>
        </p:txBody>
      </p:sp>
    </p:spTree>
    <p:extLst>
      <p:ext uri="{BB962C8B-B14F-4D97-AF65-F5344CB8AC3E}">
        <p14:creationId xmlns:p14="http://schemas.microsoft.com/office/powerpoint/2010/main" val="4249800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Gedragsproblemen</a:t>
            </a:r>
          </a:p>
        </p:txBody>
      </p:sp>
      <p:sp>
        <p:nvSpPr>
          <p:cNvPr id="3" name="Tijdelijke aanduiding voor inhoud 2"/>
          <p:cNvSpPr>
            <a:spLocks noGrp="1"/>
          </p:cNvSpPr>
          <p:nvPr>
            <p:ph idx="1"/>
          </p:nvPr>
        </p:nvSpPr>
        <p:spPr/>
        <p:txBody>
          <a:bodyPr/>
          <a:lstStyle/>
          <a:p>
            <a:r>
              <a:rPr lang="nl-NL" b="1" dirty="0"/>
              <a:t>Dwars en opstandig gedrag</a:t>
            </a:r>
          </a:p>
          <a:p>
            <a:r>
              <a:rPr lang="nl-NL" b="1" dirty="0"/>
              <a:t>Prikkelbaar en driftig gedrag</a:t>
            </a:r>
          </a:p>
          <a:p>
            <a:r>
              <a:rPr lang="nl-NL" b="1" dirty="0"/>
              <a:t>Antisociaal gedrag</a:t>
            </a:r>
          </a:p>
        </p:txBody>
      </p:sp>
      <p:pic>
        <p:nvPicPr>
          <p:cNvPr id="5" name="Afbeelding 4"/>
          <p:cNvPicPr>
            <a:picLocks noChangeAspect="1"/>
          </p:cNvPicPr>
          <p:nvPr/>
        </p:nvPicPr>
        <p:blipFill>
          <a:blip r:embed="rId2"/>
          <a:stretch>
            <a:fillRect/>
          </a:stretch>
        </p:blipFill>
        <p:spPr>
          <a:xfrm>
            <a:off x="1120000" y="3406168"/>
            <a:ext cx="9353764" cy="3117921"/>
          </a:xfrm>
          <a:prstGeom prst="rect">
            <a:avLst/>
          </a:prstGeom>
        </p:spPr>
      </p:pic>
    </p:spTree>
    <p:extLst>
      <p:ext uri="{BB962C8B-B14F-4D97-AF65-F5344CB8AC3E}">
        <p14:creationId xmlns:p14="http://schemas.microsoft.com/office/powerpoint/2010/main" val="2643446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693898"/>
            <a:ext cx="10515600" cy="1325563"/>
          </a:xfrm>
        </p:spPr>
        <p:txBody>
          <a:bodyPr>
            <a:normAutofit fontScale="90000"/>
          </a:bodyPr>
          <a:lstStyle/>
          <a:p>
            <a:r>
              <a:rPr lang="nl-NL" b="1" dirty="0"/>
              <a:t>Quizvraag: hoe vaak volgen jongens van 11 jaar verzoeken van ouders niet op?</a:t>
            </a:r>
          </a:p>
        </p:txBody>
      </p:sp>
      <p:pic>
        <p:nvPicPr>
          <p:cNvPr id="4" name="Afbeelding 3"/>
          <p:cNvPicPr>
            <a:picLocks noChangeAspect="1"/>
          </p:cNvPicPr>
          <p:nvPr/>
        </p:nvPicPr>
        <p:blipFill rotWithShape="1">
          <a:blip r:embed="rId2"/>
          <a:srcRect b="6320"/>
          <a:stretch/>
        </p:blipFill>
        <p:spPr>
          <a:xfrm>
            <a:off x="1979329" y="2534056"/>
            <a:ext cx="2380615" cy="2934475"/>
          </a:xfrm>
          <a:prstGeom prst="rect">
            <a:avLst/>
          </a:prstGeom>
        </p:spPr>
      </p:pic>
      <p:pic>
        <p:nvPicPr>
          <p:cNvPr id="5" name="Afbeelding 4"/>
          <p:cNvPicPr>
            <a:picLocks noChangeAspect="1"/>
          </p:cNvPicPr>
          <p:nvPr/>
        </p:nvPicPr>
        <p:blipFill rotWithShape="1">
          <a:blip r:embed="rId3"/>
          <a:srcRect l="13960" t="1984" r="14674"/>
          <a:stretch/>
        </p:blipFill>
        <p:spPr>
          <a:xfrm>
            <a:off x="7892321" y="2547061"/>
            <a:ext cx="2373330" cy="2934475"/>
          </a:xfrm>
          <a:prstGeom prst="rect">
            <a:avLst/>
          </a:prstGeom>
        </p:spPr>
      </p:pic>
      <p:sp>
        <p:nvSpPr>
          <p:cNvPr id="6" name="Tekstvak 5"/>
          <p:cNvSpPr txBox="1"/>
          <p:nvPr/>
        </p:nvSpPr>
        <p:spPr>
          <a:xfrm>
            <a:off x="8628856" y="5875106"/>
            <a:ext cx="3667874" cy="707886"/>
          </a:xfrm>
          <a:prstGeom prst="rect">
            <a:avLst/>
          </a:prstGeom>
          <a:noFill/>
        </p:spPr>
        <p:txBody>
          <a:bodyPr wrap="square" rtlCol="0">
            <a:spAutoFit/>
          </a:bodyPr>
          <a:lstStyle/>
          <a:p>
            <a:r>
              <a:rPr lang="nl-NL" sz="4000" b="1" dirty="0"/>
              <a:t>50%</a:t>
            </a:r>
          </a:p>
        </p:txBody>
      </p:sp>
      <p:sp>
        <p:nvSpPr>
          <p:cNvPr id="7" name="Tekstvak 6"/>
          <p:cNvSpPr txBox="1"/>
          <p:nvPr/>
        </p:nvSpPr>
        <p:spPr>
          <a:xfrm>
            <a:off x="2678407" y="5875106"/>
            <a:ext cx="3667874" cy="707886"/>
          </a:xfrm>
          <a:prstGeom prst="rect">
            <a:avLst/>
          </a:prstGeom>
          <a:noFill/>
        </p:spPr>
        <p:txBody>
          <a:bodyPr wrap="square" rtlCol="0">
            <a:spAutoFit/>
          </a:bodyPr>
          <a:lstStyle/>
          <a:p>
            <a:r>
              <a:rPr lang="nl-NL" sz="4000" b="1" dirty="0"/>
              <a:t>30%</a:t>
            </a:r>
          </a:p>
        </p:txBody>
      </p:sp>
      <p:sp>
        <p:nvSpPr>
          <p:cNvPr id="8" name="Tekstvak 7"/>
          <p:cNvSpPr txBox="1"/>
          <p:nvPr/>
        </p:nvSpPr>
        <p:spPr>
          <a:xfrm>
            <a:off x="838200" y="2542458"/>
            <a:ext cx="10274709" cy="3970318"/>
          </a:xfrm>
          <a:prstGeom prst="rect">
            <a:avLst/>
          </a:prstGeom>
          <a:solidFill>
            <a:schemeClr val="accent1">
              <a:lumMod val="20000"/>
              <a:lumOff val="80000"/>
            </a:schemeClr>
          </a:solidFill>
        </p:spPr>
        <p:txBody>
          <a:bodyPr wrap="square" rtlCol="0">
            <a:spAutoFit/>
          </a:bodyPr>
          <a:lstStyle/>
          <a:p>
            <a:r>
              <a:rPr lang="nl-NL" sz="3600" dirty="0">
                <a:solidFill>
                  <a:schemeClr val="accent1">
                    <a:lumMod val="50000"/>
                  </a:schemeClr>
                </a:solidFill>
                <a:latin typeface="Georgia" panose="02040502050405020303" pitchFamily="18" charset="0"/>
                <a:ea typeface="Times New Roman" panose="02020603050405020304" pitchFamily="18" charset="0"/>
                <a:cs typeface="Times New Roman" panose="02020603050405020304" pitchFamily="18" charset="0"/>
              </a:rPr>
              <a:t>Het is heel normaal dat kinderen regelmatig ongehoorzaam zijn. Onderzoek van Patterson en </a:t>
            </a:r>
            <a:r>
              <a:rPr lang="nl-NL" sz="3600" dirty="0" err="1">
                <a:solidFill>
                  <a:schemeClr val="accent1">
                    <a:lumMod val="50000"/>
                  </a:schemeClr>
                </a:solidFill>
                <a:latin typeface="Georgia" panose="02040502050405020303" pitchFamily="18" charset="0"/>
                <a:ea typeface="Times New Roman" panose="02020603050405020304" pitchFamily="18" charset="0"/>
                <a:cs typeface="Times New Roman" panose="02020603050405020304" pitchFamily="18" charset="0"/>
              </a:rPr>
              <a:t>Forgatch</a:t>
            </a:r>
            <a:r>
              <a:rPr lang="nl-NL" sz="3600" dirty="0">
                <a:solidFill>
                  <a:schemeClr val="accent1">
                    <a:lumMod val="50000"/>
                  </a:schemeClr>
                </a:solidFill>
                <a:latin typeface="Georgia" panose="02040502050405020303" pitchFamily="18" charset="0"/>
                <a:ea typeface="Times New Roman" panose="02020603050405020304" pitchFamily="18" charset="0"/>
                <a:cs typeface="Times New Roman" panose="02020603050405020304" pitchFamily="18" charset="0"/>
              </a:rPr>
              <a:t> (1987) laat zien dat normale jonge kinderen aan ongeveer 20 tot 40 procent van de verzoeken van hun ouders niet gehoorzamen. Bij jongens rond de elf jaar loopt dit zelfs op naar 50 procent.</a:t>
            </a:r>
            <a:endParaRPr lang="nl-NL" sz="3600" dirty="0">
              <a:solidFill>
                <a:schemeClr val="accent1">
                  <a:lumMod val="50000"/>
                </a:schemeClr>
              </a:solidFill>
            </a:endParaRPr>
          </a:p>
        </p:txBody>
      </p:sp>
    </p:spTree>
    <p:extLst>
      <p:ext uri="{BB962C8B-B14F-4D97-AF65-F5344CB8AC3E}">
        <p14:creationId xmlns:p14="http://schemas.microsoft.com/office/powerpoint/2010/main" val="169795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a:t>Wanneer diagnostisch onderzoek?</a:t>
            </a:r>
          </a:p>
        </p:txBody>
      </p:sp>
      <p:sp>
        <p:nvSpPr>
          <p:cNvPr id="3" name="Tijdelijke aanduiding voor inhoud 2"/>
          <p:cNvSpPr>
            <a:spLocks noGrp="1"/>
          </p:cNvSpPr>
          <p:nvPr>
            <p:ph idx="1"/>
          </p:nvPr>
        </p:nvSpPr>
        <p:spPr/>
        <p:txBody>
          <a:bodyPr>
            <a:normAutofit/>
          </a:bodyPr>
          <a:lstStyle/>
          <a:p>
            <a:pPr marL="0" indent="0">
              <a:buNone/>
            </a:pPr>
            <a:r>
              <a:rPr lang="nl-NL" b="1" dirty="0"/>
              <a:t>Als: </a:t>
            </a:r>
          </a:p>
          <a:p>
            <a:pPr>
              <a:buFont typeface="Wingdings" panose="05000000000000000000" pitchFamily="2" charset="2"/>
              <a:buChar char="ü"/>
            </a:pPr>
            <a:r>
              <a:rPr lang="nl-NL" b="1" dirty="0"/>
              <a:t>dagelijks functioneren belemmerd wordt</a:t>
            </a:r>
          </a:p>
          <a:p>
            <a:pPr>
              <a:buFont typeface="Wingdings" panose="05000000000000000000" pitchFamily="2" charset="2"/>
              <a:buChar char="ü"/>
            </a:pPr>
            <a:r>
              <a:rPr lang="nl-NL" b="1" dirty="0"/>
              <a:t>enkele maanden voortduurt</a:t>
            </a:r>
          </a:p>
          <a:p>
            <a:pPr>
              <a:buFont typeface="Wingdings" panose="05000000000000000000" pitchFamily="2" charset="2"/>
              <a:buChar char="ü"/>
            </a:pPr>
            <a:r>
              <a:rPr lang="nl-NL" b="1" dirty="0"/>
              <a:t>hoogste 15% op screeningslijst</a:t>
            </a:r>
          </a:p>
          <a:p>
            <a:pPr marL="0" indent="0">
              <a:buNone/>
            </a:pPr>
            <a:endParaRPr lang="nl-NL" b="1" dirty="0"/>
          </a:p>
        </p:txBody>
      </p:sp>
    </p:spTree>
    <p:extLst>
      <p:ext uri="{BB962C8B-B14F-4D97-AF65-F5344CB8AC3E}">
        <p14:creationId xmlns:p14="http://schemas.microsoft.com/office/powerpoint/2010/main" val="566275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a:t>Waarom is diagnostisch onderzoek juist bij gedragsproblemen belangrijk?</a:t>
            </a:r>
          </a:p>
        </p:txBody>
      </p:sp>
      <p:sp>
        <p:nvSpPr>
          <p:cNvPr id="3" name="Tijdelijke aanduiding voor inhoud 2"/>
          <p:cNvSpPr>
            <a:spLocks noGrp="1"/>
          </p:cNvSpPr>
          <p:nvPr>
            <p:ph idx="1"/>
          </p:nvPr>
        </p:nvSpPr>
        <p:spPr>
          <a:xfrm>
            <a:off x="979100" y="2553212"/>
            <a:ext cx="10233800" cy="2412078"/>
          </a:xfrm>
        </p:spPr>
        <p:txBody>
          <a:bodyPr>
            <a:normAutofit lnSpcReduction="10000"/>
          </a:bodyPr>
          <a:lstStyle/>
          <a:p>
            <a:r>
              <a:rPr lang="nl-NL" dirty="0"/>
              <a:t>Gedragsproblemen kunnen secundair zijn aan of een uiting zijn van </a:t>
            </a:r>
            <a:r>
              <a:rPr lang="nl-NL" b="1" dirty="0"/>
              <a:t>andere problemen</a:t>
            </a:r>
            <a:r>
              <a:rPr lang="nl-NL" dirty="0"/>
              <a:t> (gehechtheidsproblemen, verwaarlozing en mishandeling, trauma, depressie, autisme, licht verstandelijke beperking)</a:t>
            </a:r>
          </a:p>
          <a:p>
            <a:pPr lvl="0"/>
            <a:r>
              <a:rPr lang="nl-NL" b="1" dirty="0">
                <a:gradFill>
                  <a:gsLst>
                    <a:gs pos="34000">
                      <a:prstClr val="white">
                        <a:lumMod val="93000"/>
                      </a:prstClr>
                    </a:gs>
                    <a:gs pos="0">
                      <a:prstClr val="black">
                        <a:lumMod val="13000"/>
                        <a:lumOff val="87000"/>
                      </a:prstClr>
                    </a:gs>
                    <a:gs pos="100000">
                      <a:srgbClr val="F2ACD2">
                        <a:lumMod val="0"/>
                        <a:lumOff val="100000"/>
                      </a:srgbClr>
                    </a:gs>
                  </a:gsLst>
                  <a:lin ang="4800000" scaled="0"/>
                </a:gradFill>
              </a:rPr>
              <a:t>Tevens voorkomende problemen </a:t>
            </a:r>
            <a:r>
              <a:rPr lang="nl-NL" dirty="0">
                <a:gradFill>
                  <a:gsLst>
                    <a:gs pos="34000">
                      <a:prstClr val="white">
                        <a:lumMod val="93000"/>
                      </a:prstClr>
                    </a:gs>
                    <a:gs pos="0">
                      <a:prstClr val="black">
                        <a:lumMod val="13000"/>
                        <a:lumOff val="87000"/>
                      </a:prstClr>
                    </a:gs>
                    <a:gs pos="100000">
                      <a:srgbClr val="F2ACD2">
                        <a:lumMod val="0"/>
                        <a:lumOff val="100000"/>
                      </a:srgbClr>
                    </a:gs>
                  </a:gsLst>
                  <a:lin ang="4800000" scaled="0"/>
                </a:gradFill>
              </a:rPr>
              <a:t>kunnen overschaduwd worden door gedragsproblemen</a:t>
            </a:r>
          </a:p>
          <a:p>
            <a:endParaRPr lang="nl-NL" dirty="0"/>
          </a:p>
        </p:txBody>
      </p:sp>
    </p:spTree>
    <p:extLst>
      <p:ext uri="{BB962C8B-B14F-4D97-AF65-F5344CB8AC3E}">
        <p14:creationId xmlns:p14="http://schemas.microsoft.com/office/powerpoint/2010/main" val="207629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a:t>Quizvraag: Diagnostisch onderzoek nodig?</a:t>
            </a:r>
          </a:p>
        </p:txBody>
      </p:sp>
      <p:sp>
        <p:nvSpPr>
          <p:cNvPr id="4" name="Rectangle 3"/>
          <p:cNvSpPr txBox="1">
            <a:spLocks noChangeArrowheads="1"/>
          </p:cNvSpPr>
          <p:nvPr/>
        </p:nvSpPr>
        <p:spPr>
          <a:xfrm>
            <a:off x="3611724" y="1305615"/>
            <a:ext cx="4968552" cy="1446550"/>
          </a:xfrm>
          <a:prstGeom prst="rect">
            <a:avLst/>
          </a:prstGeom>
          <a:solidFill>
            <a:schemeClr val="accent1">
              <a:lumMod val="20000"/>
              <a:lumOff val="80000"/>
            </a:schemeClr>
          </a:solidFill>
        </p:spPr>
        <p:txBody>
          <a:bodyPr wrap="square">
            <a:spAutoFit/>
          </a:bodyPr>
          <a:lstStyle>
            <a:defPPr>
              <a:defRPr lang="nl-NL"/>
            </a:defPPr>
            <a:lvl1pPr>
              <a:defRPr sz="2200" b="1">
                <a:solidFill>
                  <a:srgbClr val="002060"/>
                </a:solidFill>
              </a:defRPr>
            </a:lvl1pPr>
          </a:lstStyle>
          <a:p>
            <a:pPr defTabSz="914400"/>
            <a:r>
              <a:rPr lang="nl-NL" dirty="0">
                <a:solidFill>
                  <a:schemeClr val="accent1">
                    <a:lumMod val="50000"/>
                  </a:schemeClr>
                </a:solidFill>
                <a:latin typeface="Calibri"/>
              </a:rPr>
              <a:t>Rick (3 jaar) </a:t>
            </a:r>
          </a:p>
          <a:p>
            <a:pPr marL="342900" indent="-342900" defTabSz="914400">
              <a:buFont typeface="Arial" panose="020B0604020202020204" pitchFamily="34" charset="0"/>
              <a:buChar char="•"/>
            </a:pPr>
            <a:r>
              <a:rPr lang="nl-NL" dirty="0">
                <a:solidFill>
                  <a:schemeClr val="accent1">
                    <a:lumMod val="50000"/>
                  </a:schemeClr>
                </a:solidFill>
                <a:latin typeface="Calibri"/>
              </a:rPr>
              <a:t>driftbuien</a:t>
            </a:r>
          </a:p>
          <a:p>
            <a:pPr marL="342900" indent="-342900" defTabSz="914400">
              <a:buFont typeface="Arial" panose="020B0604020202020204" pitchFamily="34" charset="0"/>
              <a:buChar char="•"/>
            </a:pPr>
            <a:r>
              <a:rPr lang="nl-NL" dirty="0">
                <a:solidFill>
                  <a:schemeClr val="accent1">
                    <a:lumMod val="50000"/>
                  </a:schemeClr>
                </a:solidFill>
                <a:latin typeface="Calibri"/>
              </a:rPr>
              <a:t>maakt dingen kapot </a:t>
            </a:r>
          </a:p>
          <a:p>
            <a:pPr marL="342900" indent="-342900" defTabSz="914400">
              <a:buFont typeface="Arial" panose="020B0604020202020204" pitchFamily="34" charset="0"/>
              <a:buChar char="•"/>
            </a:pPr>
            <a:r>
              <a:rPr lang="nl-NL" dirty="0">
                <a:solidFill>
                  <a:schemeClr val="accent1">
                    <a:lumMod val="50000"/>
                  </a:schemeClr>
                </a:solidFill>
                <a:latin typeface="Calibri"/>
              </a:rPr>
              <a:t>thuis en op school</a:t>
            </a:r>
          </a:p>
        </p:txBody>
      </p:sp>
      <p:pic>
        <p:nvPicPr>
          <p:cNvPr id="5" name="Tijdelijke aanduiding voor inhoud 4"/>
          <p:cNvPicPr>
            <a:picLocks noGrp="1" noChangeAspect="1"/>
          </p:cNvPicPr>
          <p:nvPr>
            <p:ph idx="1"/>
          </p:nvPr>
        </p:nvPicPr>
        <p:blipFill rotWithShape="1">
          <a:blip r:embed="rId2"/>
          <a:srcRect b="6320"/>
          <a:stretch/>
        </p:blipFill>
        <p:spPr>
          <a:xfrm>
            <a:off x="739846" y="2536722"/>
            <a:ext cx="2355923" cy="3175185"/>
          </a:xfrm>
          <a:prstGeom prst="rect">
            <a:avLst/>
          </a:prstGeom>
        </p:spPr>
      </p:pic>
      <p:pic>
        <p:nvPicPr>
          <p:cNvPr id="6" name="Afbeelding 5"/>
          <p:cNvPicPr>
            <a:picLocks noChangeAspect="1"/>
          </p:cNvPicPr>
          <p:nvPr/>
        </p:nvPicPr>
        <p:blipFill rotWithShape="1">
          <a:blip r:embed="rId3"/>
          <a:srcRect l="13960" t="1984" r="14674"/>
          <a:stretch/>
        </p:blipFill>
        <p:spPr>
          <a:xfrm>
            <a:off x="9037058" y="2735542"/>
            <a:ext cx="2373330" cy="3124293"/>
          </a:xfrm>
          <a:prstGeom prst="rect">
            <a:avLst/>
          </a:prstGeom>
        </p:spPr>
      </p:pic>
      <p:sp>
        <p:nvSpPr>
          <p:cNvPr id="7" name="Tekstvak 6"/>
          <p:cNvSpPr txBox="1"/>
          <p:nvPr/>
        </p:nvSpPr>
        <p:spPr>
          <a:xfrm>
            <a:off x="1408439" y="6034720"/>
            <a:ext cx="2249161" cy="523220"/>
          </a:xfrm>
          <a:prstGeom prst="rect">
            <a:avLst/>
          </a:prstGeom>
          <a:noFill/>
        </p:spPr>
        <p:txBody>
          <a:bodyPr wrap="square" rtlCol="0">
            <a:spAutoFit/>
          </a:bodyPr>
          <a:lstStyle/>
          <a:p>
            <a:r>
              <a:rPr lang="nl-NL" sz="2800" b="1" dirty="0"/>
              <a:t>JA</a:t>
            </a:r>
          </a:p>
        </p:txBody>
      </p:sp>
      <p:sp>
        <p:nvSpPr>
          <p:cNvPr id="8" name="Tekstvak 7"/>
          <p:cNvSpPr txBox="1"/>
          <p:nvPr/>
        </p:nvSpPr>
        <p:spPr>
          <a:xfrm>
            <a:off x="9760942" y="6046838"/>
            <a:ext cx="2249161" cy="523220"/>
          </a:xfrm>
          <a:prstGeom prst="rect">
            <a:avLst/>
          </a:prstGeom>
          <a:noFill/>
        </p:spPr>
        <p:txBody>
          <a:bodyPr wrap="square" rtlCol="0">
            <a:spAutoFit/>
          </a:bodyPr>
          <a:lstStyle/>
          <a:p>
            <a:r>
              <a:rPr lang="nl-NL" sz="2800" b="1" dirty="0"/>
              <a:t>NEE</a:t>
            </a:r>
          </a:p>
        </p:txBody>
      </p:sp>
      <p:sp>
        <p:nvSpPr>
          <p:cNvPr id="9" name="Rectangle 3"/>
          <p:cNvSpPr txBox="1">
            <a:spLocks noChangeArrowheads="1"/>
          </p:cNvSpPr>
          <p:nvPr/>
        </p:nvSpPr>
        <p:spPr>
          <a:xfrm>
            <a:off x="3611724" y="1305615"/>
            <a:ext cx="4968552" cy="2462213"/>
          </a:xfrm>
          <a:prstGeom prst="rect">
            <a:avLst/>
          </a:prstGeom>
          <a:solidFill>
            <a:schemeClr val="accent1">
              <a:lumMod val="20000"/>
              <a:lumOff val="80000"/>
            </a:schemeClr>
          </a:solidFill>
        </p:spPr>
        <p:txBody>
          <a:bodyPr wrap="square">
            <a:spAutoFit/>
          </a:bodyPr>
          <a:lstStyle>
            <a:defPPr>
              <a:defRPr lang="nl-NL"/>
            </a:defPPr>
            <a:lvl1pPr>
              <a:defRPr sz="2200" b="1">
                <a:solidFill>
                  <a:srgbClr val="002060"/>
                </a:solidFill>
              </a:defRPr>
            </a:lvl1pPr>
          </a:lstStyle>
          <a:p>
            <a:pPr defTabSz="914400"/>
            <a:r>
              <a:rPr lang="nl-NL" dirty="0">
                <a:solidFill>
                  <a:schemeClr val="accent1">
                    <a:lumMod val="50000"/>
                  </a:schemeClr>
                </a:solidFill>
                <a:latin typeface="Calibri"/>
              </a:rPr>
              <a:t>Rick (9 jaar) </a:t>
            </a:r>
          </a:p>
          <a:p>
            <a:pPr marL="342900" indent="-342900" defTabSz="914400">
              <a:buFont typeface="Arial" panose="020B0604020202020204" pitchFamily="34" charset="0"/>
              <a:buChar char="•"/>
            </a:pPr>
            <a:r>
              <a:rPr lang="nl-NL" dirty="0">
                <a:solidFill>
                  <a:schemeClr val="accent1">
                    <a:lumMod val="50000"/>
                  </a:schemeClr>
                </a:solidFill>
                <a:latin typeface="Calibri"/>
              </a:rPr>
              <a:t>driftbuien</a:t>
            </a:r>
          </a:p>
          <a:p>
            <a:pPr marL="342900" indent="-342900" defTabSz="914400">
              <a:buFont typeface="Arial" panose="020B0604020202020204" pitchFamily="34" charset="0"/>
              <a:buChar char="•"/>
            </a:pPr>
            <a:r>
              <a:rPr lang="nl-NL" dirty="0">
                <a:solidFill>
                  <a:schemeClr val="accent1">
                    <a:lumMod val="50000"/>
                  </a:schemeClr>
                </a:solidFill>
                <a:latin typeface="Calibri"/>
              </a:rPr>
              <a:t>maakt dingen kapot </a:t>
            </a:r>
          </a:p>
          <a:p>
            <a:pPr marL="342900" indent="-342900" defTabSz="914400">
              <a:buFont typeface="Arial" panose="020B0604020202020204" pitchFamily="34" charset="0"/>
              <a:buChar char="•"/>
            </a:pPr>
            <a:r>
              <a:rPr lang="nl-NL" dirty="0">
                <a:solidFill>
                  <a:schemeClr val="accent1">
                    <a:lumMod val="50000"/>
                  </a:schemeClr>
                </a:solidFill>
                <a:latin typeface="Calibri"/>
              </a:rPr>
              <a:t>thuis en op school</a:t>
            </a:r>
          </a:p>
          <a:p>
            <a:pPr marL="342900" indent="-342900" defTabSz="914400">
              <a:buFont typeface="Arial" panose="020B0604020202020204" pitchFamily="34" charset="0"/>
              <a:buChar char="•"/>
            </a:pPr>
            <a:r>
              <a:rPr lang="nl-NL" dirty="0">
                <a:solidFill>
                  <a:schemeClr val="accent1">
                    <a:lumMod val="50000"/>
                  </a:schemeClr>
                </a:solidFill>
                <a:latin typeface="Calibri"/>
              </a:rPr>
              <a:t>ongelukkige indruk</a:t>
            </a:r>
          </a:p>
          <a:p>
            <a:pPr marL="342900" indent="-342900" defTabSz="914400">
              <a:buFont typeface="Arial" panose="020B0604020202020204" pitchFamily="34" charset="0"/>
              <a:buChar char="•"/>
            </a:pPr>
            <a:r>
              <a:rPr lang="nl-NL" dirty="0">
                <a:solidFill>
                  <a:schemeClr val="accent1">
                    <a:lumMod val="50000"/>
                  </a:schemeClr>
                </a:solidFill>
                <a:latin typeface="Calibri"/>
              </a:rPr>
              <a:t>vriendjes willen niet meer spelen</a:t>
            </a:r>
          </a:p>
          <a:p>
            <a:pPr defTabSz="914400"/>
            <a:endParaRPr lang="nl-NL" dirty="0">
              <a:solidFill>
                <a:schemeClr val="accent1">
                  <a:lumMod val="50000"/>
                </a:schemeClr>
              </a:solidFill>
              <a:latin typeface="Calibri"/>
            </a:endParaRPr>
          </a:p>
        </p:txBody>
      </p:sp>
    </p:spTree>
    <p:extLst>
      <p:ext uri="{BB962C8B-B14F-4D97-AF65-F5344CB8AC3E}">
        <p14:creationId xmlns:p14="http://schemas.microsoft.com/office/powerpoint/2010/main" val="6273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a:t>Welke interventies leiden tot best mogelijke resultaat?</a:t>
            </a:r>
          </a:p>
        </p:txBody>
      </p:sp>
      <p:sp>
        <p:nvSpPr>
          <p:cNvPr id="3" name="Tijdelijke aanduiding voor inhoud 2"/>
          <p:cNvSpPr>
            <a:spLocks noGrp="1"/>
          </p:cNvSpPr>
          <p:nvPr>
            <p:ph idx="1"/>
          </p:nvPr>
        </p:nvSpPr>
        <p:spPr/>
        <p:txBody>
          <a:bodyPr/>
          <a:lstStyle/>
          <a:p>
            <a:pPr marL="0" indent="0">
              <a:buNone/>
            </a:pPr>
            <a:r>
              <a:rPr lang="nl-NL" b="1" dirty="0"/>
              <a:t>Onder de 12 jaar:</a:t>
            </a:r>
          </a:p>
          <a:p>
            <a:pPr marL="0" indent="0">
              <a:buNone/>
            </a:pPr>
            <a:r>
              <a:rPr lang="nl-NL" b="1" dirty="0"/>
              <a:t>Intensieve gedragstherapeutische oudertraining</a:t>
            </a:r>
          </a:p>
          <a:p>
            <a:pPr marL="0" indent="0">
              <a:buNone/>
            </a:pPr>
            <a:endParaRPr lang="nl-NL" b="1" dirty="0"/>
          </a:p>
          <a:p>
            <a:pPr marL="0" indent="0">
              <a:buNone/>
            </a:pPr>
            <a:r>
              <a:rPr lang="nl-NL" b="1" dirty="0"/>
              <a:t>Vanaf 8 jaar:</a:t>
            </a:r>
          </a:p>
          <a:p>
            <a:pPr marL="0" indent="0">
              <a:buNone/>
            </a:pPr>
            <a:r>
              <a:rPr lang="nl-NL" b="1" dirty="0"/>
              <a:t>Zo nodig aangevuld met cognitieve gedragstherapie</a:t>
            </a:r>
          </a:p>
          <a:p>
            <a:pPr marL="0" indent="0">
              <a:buNone/>
            </a:pPr>
            <a:endParaRPr lang="nl-NL" b="1" dirty="0"/>
          </a:p>
          <a:p>
            <a:pPr marL="0" indent="0">
              <a:buNone/>
            </a:pPr>
            <a:r>
              <a:rPr lang="nl-NL" b="1" dirty="0"/>
              <a:t>Vanaf 12 jaar:</a:t>
            </a:r>
          </a:p>
          <a:p>
            <a:pPr marL="0" indent="0">
              <a:buNone/>
            </a:pPr>
            <a:r>
              <a:rPr lang="nl-NL" b="1" dirty="0"/>
              <a:t>Multisysteeminterventie en cognitieve gedragstherapie</a:t>
            </a:r>
          </a:p>
        </p:txBody>
      </p:sp>
    </p:spTree>
    <p:extLst>
      <p:ext uri="{BB962C8B-B14F-4D97-AF65-F5344CB8AC3E}">
        <p14:creationId xmlns:p14="http://schemas.microsoft.com/office/powerpoint/2010/main" val="1053346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Effectieve opvoedingsstrategieën</a:t>
            </a:r>
          </a:p>
        </p:txBody>
      </p:sp>
      <p:sp>
        <p:nvSpPr>
          <p:cNvPr id="4" name="Tijdelijke aanduiding voor dianummer 3"/>
          <p:cNvSpPr>
            <a:spLocks noGrp="1"/>
          </p:cNvSpPr>
          <p:nvPr>
            <p:ph type="sldNum" sz="quarter" idx="12"/>
          </p:nvPr>
        </p:nvSpPr>
        <p:spPr/>
        <p:txBody>
          <a:bodyPr/>
          <a:lstStyle/>
          <a:p>
            <a:fld id="{4D74BCD6-9B01-43E1-9060-62D7C5C4966E}" type="slidenum">
              <a:rPr lang="nl-NL" altLang="nl-NL" smtClean="0"/>
              <a:pPr/>
              <a:t>9</a:t>
            </a:fld>
            <a:endParaRPr lang="nl-NL" altLang="nl-NL"/>
          </a:p>
        </p:txBody>
      </p:sp>
      <p:sp>
        <p:nvSpPr>
          <p:cNvPr id="5" name="Rechthoek 4"/>
          <p:cNvSpPr/>
          <p:nvPr/>
        </p:nvSpPr>
        <p:spPr>
          <a:xfrm>
            <a:off x="4922453" y="3286726"/>
            <a:ext cx="1975541" cy="646331"/>
          </a:xfrm>
          <a:prstGeom prst="rect">
            <a:avLst/>
          </a:prstGeom>
          <a:noFill/>
        </p:spPr>
        <p:txBody>
          <a:bodyPr wrap="none" lIns="91440" tIns="45720" rIns="91440" bIns="45720">
            <a:spAutoFit/>
          </a:bodyPr>
          <a:lstStyle/>
          <a:p>
            <a:pPr algn="ctr"/>
            <a:r>
              <a:rPr lang="nl-NL" sz="3600" b="1" dirty="0">
                <a:ln w="22225">
                  <a:solidFill>
                    <a:schemeClr val="accent2"/>
                  </a:solidFill>
                  <a:prstDash val="solid"/>
                </a:ln>
                <a:solidFill>
                  <a:schemeClr val="tx2">
                    <a:lumMod val="75000"/>
                  </a:schemeClr>
                </a:solidFill>
              </a:rPr>
              <a:t>GEDRAG</a:t>
            </a:r>
          </a:p>
        </p:txBody>
      </p:sp>
      <p:sp>
        <p:nvSpPr>
          <p:cNvPr id="6" name="Afgeronde rechthoek 5"/>
          <p:cNvSpPr/>
          <p:nvPr/>
        </p:nvSpPr>
        <p:spPr>
          <a:xfrm>
            <a:off x="1919536" y="1628800"/>
            <a:ext cx="2808312" cy="4797400"/>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b="1" dirty="0">
                <a:solidFill>
                  <a:schemeClr val="accent1">
                    <a:lumMod val="50000"/>
                  </a:schemeClr>
                </a:solidFill>
              </a:rPr>
              <a:t>VOORAF</a:t>
            </a:r>
          </a:p>
          <a:p>
            <a:pPr algn="ctr"/>
            <a:endParaRPr lang="nl-NL" dirty="0">
              <a:solidFill>
                <a:srgbClr val="002060"/>
              </a:solidFill>
            </a:endParaRPr>
          </a:p>
          <a:p>
            <a:pPr algn="ctr"/>
            <a:endParaRPr lang="nl-NL" dirty="0">
              <a:solidFill>
                <a:srgbClr val="002060"/>
              </a:solidFill>
            </a:endParaRPr>
          </a:p>
          <a:p>
            <a:pPr algn="ctr"/>
            <a:endParaRPr lang="nl-NL" dirty="0">
              <a:solidFill>
                <a:srgbClr val="002060"/>
              </a:solidFill>
            </a:endParaRPr>
          </a:p>
          <a:p>
            <a:pPr algn="ctr"/>
            <a:endParaRPr lang="nl-NL" dirty="0">
              <a:solidFill>
                <a:srgbClr val="002060"/>
              </a:solidFill>
            </a:endParaRPr>
          </a:p>
          <a:p>
            <a:pPr algn="ctr"/>
            <a:endParaRPr lang="nl-NL" dirty="0">
              <a:solidFill>
                <a:srgbClr val="002060"/>
              </a:solidFill>
            </a:endParaRPr>
          </a:p>
          <a:p>
            <a:pPr algn="ctr"/>
            <a:endParaRPr lang="nl-NL" dirty="0">
              <a:solidFill>
                <a:srgbClr val="002060"/>
              </a:solidFill>
            </a:endParaRPr>
          </a:p>
          <a:p>
            <a:pPr algn="ctr"/>
            <a:endParaRPr lang="nl-NL" dirty="0">
              <a:solidFill>
                <a:srgbClr val="002060"/>
              </a:solidFill>
            </a:endParaRPr>
          </a:p>
          <a:p>
            <a:pPr algn="ctr"/>
            <a:endParaRPr lang="nl-NL" dirty="0">
              <a:solidFill>
                <a:srgbClr val="002060"/>
              </a:solidFill>
            </a:endParaRPr>
          </a:p>
          <a:p>
            <a:pPr algn="ctr"/>
            <a:endParaRPr lang="nl-NL" dirty="0">
              <a:solidFill>
                <a:srgbClr val="002060"/>
              </a:solidFill>
            </a:endParaRPr>
          </a:p>
          <a:p>
            <a:pPr algn="ctr"/>
            <a:endParaRPr lang="nl-NL" dirty="0">
              <a:solidFill>
                <a:srgbClr val="002060"/>
              </a:solidFill>
            </a:endParaRPr>
          </a:p>
          <a:p>
            <a:pPr algn="ctr"/>
            <a:endParaRPr lang="nl-NL" dirty="0">
              <a:solidFill>
                <a:srgbClr val="002060"/>
              </a:solidFill>
            </a:endParaRPr>
          </a:p>
          <a:p>
            <a:pPr algn="ctr"/>
            <a:endParaRPr lang="nl-NL" dirty="0">
              <a:solidFill>
                <a:srgbClr val="002060"/>
              </a:solidFill>
            </a:endParaRPr>
          </a:p>
          <a:p>
            <a:pPr algn="ctr"/>
            <a:endParaRPr lang="nl-NL" dirty="0">
              <a:solidFill>
                <a:srgbClr val="002060"/>
              </a:solidFill>
            </a:endParaRPr>
          </a:p>
          <a:p>
            <a:pPr algn="ctr"/>
            <a:endParaRPr lang="nl-NL" dirty="0">
              <a:solidFill>
                <a:srgbClr val="002060"/>
              </a:solidFill>
            </a:endParaRPr>
          </a:p>
        </p:txBody>
      </p:sp>
      <p:sp>
        <p:nvSpPr>
          <p:cNvPr id="7" name="Rechthoek 6"/>
          <p:cNvSpPr/>
          <p:nvPr/>
        </p:nvSpPr>
        <p:spPr>
          <a:xfrm>
            <a:off x="2052574" y="2492896"/>
            <a:ext cx="2592288" cy="33123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chemeClr val="accent1">
                    <a:lumMod val="50000"/>
                  </a:schemeClr>
                </a:solidFill>
              </a:rPr>
              <a:t>Voorspelbaar maken omgeving routine en regels</a:t>
            </a:r>
          </a:p>
        </p:txBody>
      </p:sp>
      <p:sp>
        <p:nvSpPr>
          <p:cNvPr id="8" name="Rechthoek 7"/>
          <p:cNvSpPr/>
          <p:nvPr/>
        </p:nvSpPr>
        <p:spPr>
          <a:xfrm>
            <a:off x="2070339" y="2527171"/>
            <a:ext cx="2592288" cy="33123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chemeClr val="accent1">
                    <a:lumMod val="50000"/>
                  </a:schemeClr>
                </a:solidFill>
              </a:rPr>
              <a:t>Betrokken-</a:t>
            </a:r>
          </a:p>
          <a:p>
            <a:pPr algn="ctr"/>
            <a:r>
              <a:rPr lang="nl-NL" sz="3200" b="1" dirty="0" err="1">
                <a:solidFill>
                  <a:schemeClr val="accent1">
                    <a:lumMod val="50000"/>
                  </a:schemeClr>
                </a:solidFill>
              </a:rPr>
              <a:t>heid</a:t>
            </a:r>
            <a:r>
              <a:rPr lang="nl-NL" sz="3200" b="1" dirty="0">
                <a:solidFill>
                  <a:schemeClr val="accent1">
                    <a:lumMod val="50000"/>
                  </a:schemeClr>
                </a:solidFill>
              </a:rPr>
              <a:t> </a:t>
            </a:r>
          </a:p>
          <a:p>
            <a:pPr algn="ctr"/>
            <a:r>
              <a:rPr lang="nl-NL" sz="3200" b="1" dirty="0">
                <a:solidFill>
                  <a:schemeClr val="accent1">
                    <a:lumMod val="50000"/>
                  </a:schemeClr>
                </a:solidFill>
              </a:rPr>
              <a:t>tonen</a:t>
            </a:r>
          </a:p>
        </p:txBody>
      </p:sp>
      <p:sp>
        <p:nvSpPr>
          <p:cNvPr id="9" name="Rechthoek 8"/>
          <p:cNvSpPr/>
          <p:nvPr/>
        </p:nvSpPr>
        <p:spPr>
          <a:xfrm>
            <a:off x="2088104" y="2501585"/>
            <a:ext cx="2592288" cy="33123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chemeClr val="accent1">
                    <a:lumMod val="50000"/>
                  </a:schemeClr>
                </a:solidFill>
              </a:rPr>
              <a:t>Positief </a:t>
            </a:r>
          </a:p>
          <a:p>
            <a:pPr algn="ctr"/>
            <a:r>
              <a:rPr lang="nl-NL" sz="3200" b="1" dirty="0">
                <a:solidFill>
                  <a:schemeClr val="accent1">
                    <a:lumMod val="50000"/>
                  </a:schemeClr>
                </a:solidFill>
              </a:rPr>
              <a:t>her-</a:t>
            </a:r>
          </a:p>
          <a:p>
            <a:pPr algn="ctr"/>
            <a:r>
              <a:rPr lang="nl-NL" sz="3200" b="1" dirty="0">
                <a:solidFill>
                  <a:schemeClr val="accent1">
                    <a:lumMod val="50000"/>
                  </a:schemeClr>
                </a:solidFill>
              </a:rPr>
              <a:t>formuleren</a:t>
            </a:r>
          </a:p>
        </p:txBody>
      </p:sp>
      <p:sp>
        <p:nvSpPr>
          <p:cNvPr id="10" name="Rechthoek 9"/>
          <p:cNvSpPr/>
          <p:nvPr/>
        </p:nvSpPr>
        <p:spPr>
          <a:xfrm>
            <a:off x="2040648" y="2514378"/>
            <a:ext cx="2592288" cy="33123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chemeClr val="accent1">
                    <a:lumMod val="50000"/>
                  </a:schemeClr>
                </a:solidFill>
              </a:rPr>
              <a:t>Effectief opdrachten geven, instrueren, voordoen,</a:t>
            </a:r>
          </a:p>
          <a:p>
            <a:pPr algn="ctr"/>
            <a:r>
              <a:rPr lang="nl-NL" sz="3200" b="1" dirty="0">
                <a:solidFill>
                  <a:schemeClr val="accent1">
                    <a:lumMod val="50000"/>
                  </a:schemeClr>
                </a:solidFill>
              </a:rPr>
              <a:t>oefenen</a:t>
            </a:r>
          </a:p>
        </p:txBody>
      </p:sp>
      <p:sp>
        <p:nvSpPr>
          <p:cNvPr id="11" name="Rechthoek 10"/>
          <p:cNvSpPr/>
          <p:nvPr/>
        </p:nvSpPr>
        <p:spPr>
          <a:xfrm>
            <a:off x="2049531" y="2513918"/>
            <a:ext cx="2592288" cy="33123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chemeClr val="accent1">
                    <a:lumMod val="50000"/>
                  </a:schemeClr>
                </a:solidFill>
              </a:rPr>
              <a:t>Samen problemen oplossen</a:t>
            </a:r>
          </a:p>
        </p:txBody>
      </p:sp>
      <p:sp>
        <p:nvSpPr>
          <p:cNvPr id="12" name="Afgeronde rechthoek 11"/>
          <p:cNvSpPr/>
          <p:nvPr/>
        </p:nvSpPr>
        <p:spPr>
          <a:xfrm>
            <a:off x="7248501" y="1628800"/>
            <a:ext cx="2808312" cy="4797400"/>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b="1" dirty="0">
                <a:solidFill>
                  <a:schemeClr val="accent1">
                    <a:lumMod val="50000"/>
                  </a:schemeClr>
                </a:solidFill>
              </a:rPr>
              <a:t>ERNA</a:t>
            </a:r>
          </a:p>
          <a:p>
            <a:pPr algn="ctr"/>
            <a:endParaRPr lang="nl-NL" b="1" dirty="0">
              <a:solidFill>
                <a:schemeClr val="accent1">
                  <a:lumMod val="50000"/>
                </a:schemeClr>
              </a:solidFill>
            </a:endParaRPr>
          </a:p>
          <a:p>
            <a:pPr algn="ctr"/>
            <a:endParaRPr lang="nl-NL" b="1" dirty="0">
              <a:solidFill>
                <a:schemeClr val="accent1">
                  <a:lumMod val="50000"/>
                </a:schemeClr>
              </a:solidFill>
            </a:endParaRPr>
          </a:p>
          <a:p>
            <a:pPr algn="ctr"/>
            <a:endParaRPr lang="nl-NL" b="1" dirty="0">
              <a:solidFill>
                <a:schemeClr val="accent1">
                  <a:lumMod val="50000"/>
                </a:schemeClr>
              </a:solidFill>
            </a:endParaRPr>
          </a:p>
          <a:p>
            <a:pPr algn="ctr"/>
            <a:endParaRPr lang="nl-NL" b="1" dirty="0">
              <a:solidFill>
                <a:schemeClr val="accent1">
                  <a:lumMod val="50000"/>
                </a:schemeClr>
              </a:solidFill>
            </a:endParaRPr>
          </a:p>
          <a:p>
            <a:pPr algn="ctr"/>
            <a:endParaRPr lang="nl-NL" b="1" dirty="0">
              <a:solidFill>
                <a:schemeClr val="accent1">
                  <a:lumMod val="50000"/>
                </a:schemeClr>
              </a:solidFill>
            </a:endParaRPr>
          </a:p>
          <a:p>
            <a:pPr algn="ctr"/>
            <a:endParaRPr lang="nl-NL" b="1" dirty="0">
              <a:solidFill>
                <a:schemeClr val="accent1">
                  <a:lumMod val="50000"/>
                </a:schemeClr>
              </a:solidFill>
            </a:endParaRPr>
          </a:p>
          <a:p>
            <a:pPr algn="ctr"/>
            <a:endParaRPr lang="nl-NL" b="1" dirty="0">
              <a:solidFill>
                <a:schemeClr val="accent1">
                  <a:lumMod val="50000"/>
                </a:schemeClr>
              </a:solidFill>
            </a:endParaRPr>
          </a:p>
          <a:p>
            <a:pPr algn="ctr"/>
            <a:endParaRPr lang="nl-NL" b="1" dirty="0">
              <a:solidFill>
                <a:schemeClr val="accent1">
                  <a:lumMod val="50000"/>
                </a:schemeClr>
              </a:solidFill>
            </a:endParaRPr>
          </a:p>
          <a:p>
            <a:pPr algn="ctr"/>
            <a:endParaRPr lang="nl-NL" b="1" dirty="0">
              <a:solidFill>
                <a:schemeClr val="accent1">
                  <a:lumMod val="50000"/>
                </a:schemeClr>
              </a:solidFill>
            </a:endParaRPr>
          </a:p>
          <a:p>
            <a:pPr algn="ctr"/>
            <a:endParaRPr lang="nl-NL" b="1" dirty="0">
              <a:solidFill>
                <a:schemeClr val="accent1">
                  <a:lumMod val="50000"/>
                </a:schemeClr>
              </a:solidFill>
            </a:endParaRPr>
          </a:p>
          <a:p>
            <a:pPr algn="ctr"/>
            <a:endParaRPr lang="nl-NL" b="1" dirty="0">
              <a:solidFill>
                <a:schemeClr val="accent1">
                  <a:lumMod val="50000"/>
                </a:schemeClr>
              </a:solidFill>
            </a:endParaRPr>
          </a:p>
          <a:p>
            <a:pPr algn="ctr"/>
            <a:endParaRPr lang="nl-NL" b="1" dirty="0">
              <a:solidFill>
                <a:schemeClr val="accent1">
                  <a:lumMod val="50000"/>
                </a:schemeClr>
              </a:solidFill>
            </a:endParaRPr>
          </a:p>
          <a:p>
            <a:pPr algn="ctr"/>
            <a:endParaRPr lang="nl-NL" b="1" dirty="0">
              <a:solidFill>
                <a:schemeClr val="accent1">
                  <a:lumMod val="50000"/>
                </a:schemeClr>
              </a:solidFill>
            </a:endParaRPr>
          </a:p>
          <a:p>
            <a:pPr algn="ctr"/>
            <a:endParaRPr lang="nl-NL" b="1" dirty="0">
              <a:solidFill>
                <a:schemeClr val="accent1">
                  <a:lumMod val="50000"/>
                </a:schemeClr>
              </a:solidFill>
            </a:endParaRPr>
          </a:p>
        </p:txBody>
      </p:sp>
      <p:sp>
        <p:nvSpPr>
          <p:cNvPr id="13" name="Rechthoek 12"/>
          <p:cNvSpPr/>
          <p:nvPr/>
        </p:nvSpPr>
        <p:spPr>
          <a:xfrm>
            <a:off x="7392144" y="2514378"/>
            <a:ext cx="2592288" cy="3312368"/>
          </a:xfrm>
          <a:prstGeom prst="rect">
            <a:avLst/>
          </a:prstGeom>
          <a:solidFill>
            <a:srgbClr val="99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chemeClr val="accent1">
                    <a:lumMod val="50000"/>
                  </a:schemeClr>
                </a:solidFill>
              </a:rPr>
              <a:t>Prijzen</a:t>
            </a:r>
          </a:p>
        </p:txBody>
      </p:sp>
      <p:sp>
        <p:nvSpPr>
          <p:cNvPr id="14" name="Rechthoek 13"/>
          <p:cNvSpPr/>
          <p:nvPr/>
        </p:nvSpPr>
        <p:spPr>
          <a:xfrm>
            <a:off x="7410565" y="2513918"/>
            <a:ext cx="2592288" cy="3312368"/>
          </a:xfrm>
          <a:prstGeom prst="rect">
            <a:avLst/>
          </a:prstGeom>
          <a:solidFill>
            <a:srgbClr val="99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err="1">
                <a:solidFill>
                  <a:schemeClr val="accent1">
                    <a:lumMod val="50000"/>
                  </a:schemeClr>
                </a:solidFill>
              </a:rPr>
              <a:t>Compli-menteren</a:t>
            </a:r>
            <a:endParaRPr lang="nl-NL" sz="3200" b="1" dirty="0">
              <a:solidFill>
                <a:schemeClr val="accent1">
                  <a:lumMod val="50000"/>
                </a:schemeClr>
              </a:solidFill>
            </a:endParaRPr>
          </a:p>
        </p:txBody>
      </p:sp>
      <p:sp>
        <p:nvSpPr>
          <p:cNvPr id="15" name="Rechthoek 14"/>
          <p:cNvSpPr/>
          <p:nvPr/>
        </p:nvSpPr>
        <p:spPr>
          <a:xfrm>
            <a:off x="7356140" y="2513348"/>
            <a:ext cx="2592288" cy="3312368"/>
          </a:xfrm>
          <a:prstGeom prst="rect">
            <a:avLst/>
          </a:prstGeom>
          <a:solidFill>
            <a:srgbClr val="99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chemeClr val="accent1">
                    <a:lumMod val="50000"/>
                  </a:schemeClr>
                </a:solidFill>
              </a:rPr>
              <a:t>Feedback geven</a:t>
            </a:r>
          </a:p>
        </p:txBody>
      </p:sp>
      <p:sp>
        <p:nvSpPr>
          <p:cNvPr id="16" name="Rechthoek 15"/>
          <p:cNvSpPr/>
          <p:nvPr/>
        </p:nvSpPr>
        <p:spPr>
          <a:xfrm>
            <a:off x="7356140" y="2508608"/>
            <a:ext cx="2592288" cy="3312368"/>
          </a:xfrm>
          <a:prstGeom prst="rect">
            <a:avLst/>
          </a:prstGeom>
          <a:solidFill>
            <a:srgbClr val="99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chemeClr val="accent1">
                    <a:lumMod val="50000"/>
                  </a:schemeClr>
                </a:solidFill>
              </a:rPr>
              <a:t>Materiele </a:t>
            </a:r>
            <a:r>
              <a:rPr lang="nl-NL" sz="3200" b="1" dirty="0" err="1">
                <a:solidFill>
                  <a:schemeClr val="accent1">
                    <a:lumMod val="50000"/>
                  </a:schemeClr>
                </a:solidFill>
              </a:rPr>
              <a:t>bekrachting</a:t>
            </a:r>
            <a:r>
              <a:rPr lang="nl-NL" sz="3200" b="1" dirty="0">
                <a:solidFill>
                  <a:schemeClr val="accent1">
                    <a:lumMod val="50000"/>
                  </a:schemeClr>
                </a:solidFill>
              </a:rPr>
              <a:t> (beloning / feedback-systeem)</a:t>
            </a:r>
          </a:p>
        </p:txBody>
      </p:sp>
      <p:sp>
        <p:nvSpPr>
          <p:cNvPr id="17" name="Rechthoek 16"/>
          <p:cNvSpPr/>
          <p:nvPr/>
        </p:nvSpPr>
        <p:spPr>
          <a:xfrm>
            <a:off x="7365351" y="2493755"/>
            <a:ext cx="2592288" cy="3312368"/>
          </a:xfrm>
          <a:prstGeom prst="rect">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chemeClr val="accent1">
                    <a:lumMod val="50000"/>
                  </a:schemeClr>
                </a:solidFill>
              </a:rPr>
              <a:t>Sturende feedback</a:t>
            </a:r>
          </a:p>
        </p:txBody>
      </p:sp>
      <p:sp>
        <p:nvSpPr>
          <p:cNvPr id="18" name="Rechthoek 17"/>
          <p:cNvSpPr/>
          <p:nvPr/>
        </p:nvSpPr>
        <p:spPr>
          <a:xfrm>
            <a:off x="7401354" y="2492896"/>
            <a:ext cx="2592288" cy="3312368"/>
          </a:xfrm>
          <a:prstGeom prst="rect">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chemeClr val="accent1">
                    <a:lumMod val="50000"/>
                  </a:schemeClr>
                </a:solidFill>
              </a:rPr>
              <a:t>Corrigerende instructie</a:t>
            </a:r>
          </a:p>
        </p:txBody>
      </p:sp>
      <p:sp>
        <p:nvSpPr>
          <p:cNvPr id="19" name="Rechthoek 18"/>
          <p:cNvSpPr/>
          <p:nvPr/>
        </p:nvSpPr>
        <p:spPr>
          <a:xfrm>
            <a:off x="7358816" y="2508321"/>
            <a:ext cx="2592288" cy="3312368"/>
          </a:xfrm>
          <a:prstGeom prst="rect">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chemeClr val="accent1">
                    <a:lumMod val="50000"/>
                  </a:schemeClr>
                </a:solidFill>
              </a:rPr>
              <a:t>Negeren</a:t>
            </a:r>
          </a:p>
        </p:txBody>
      </p:sp>
      <p:sp>
        <p:nvSpPr>
          <p:cNvPr id="20" name="Rechthoek 19"/>
          <p:cNvSpPr/>
          <p:nvPr/>
        </p:nvSpPr>
        <p:spPr>
          <a:xfrm>
            <a:off x="7356140" y="2507139"/>
            <a:ext cx="2592288" cy="3312368"/>
          </a:xfrm>
          <a:prstGeom prst="rect">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chemeClr val="accent1">
                    <a:lumMod val="50000"/>
                  </a:schemeClr>
                </a:solidFill>
              </a:rPr>
              <a:t>Time out / apart zetten</a:t>
            </a:r>
          </a:p>
        </p:txBody>
      </p:sp>
      <p:sp>
        <p:nvSpPr>
          <p:cNvPr id="21" name="Rechthoek 20"/>
          <p:cNvSpPr/>
          <p:nvPr/>
        </p:nvSpPr>
        <p:spPr>
          <a:xfrm>
            <a:off x="7353464" y="2499352"/>
            <a:ext cx="2592288" cy="3312368"/>
          </a:xfrm>
          <a:prstGeom prst="rect">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chemeClr val="accent1">
                    <a:lumMod val="50000"/>
                  </a:schemeClr>
                </a:solidFill>
              </a:rPr>
              <a:t>Adequaat straffen</a:t>
            </a:r>
          </a:p>
        </p:txBody>
      </p:sp>
      <p:sp>
        <p:nvSpPr>
          <p:cNvPr id="22" name="Afgeronde rechthoek 21"/>
          <p:cNvSpPr/>
          <p:nvPr/>
        </p:nvSpPr>
        <p:spPr>
          <a:xfrm>
            <a:off x="4878856" y="4221088"/>
            <a:ext cx="2213743" cy="1152128"/>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000" b="1" dirty="0">
                <a:solidFill>
                  <a:schemeClr val="accent1">
                    <a:lumMod val="50000"/>
                  </a:schemeClr>
                </a:solidFill>
              </a:rPr>
              <a:t>50/50</a:t>
            </a:r>
          </a:p>
        </p:txBody>
      </p:sp>
      <p:sp>
        <p:nvSpPr>
          <p:cNvPr id="23" name="Afgeronde rechthoek 22"/>
          <p:cNvSpPr/>
          <p:nvPr/>
        </p:nvSpPr>
        <p:spPr>
          <a:xfrm>
            <a:off x="7677500" y="5818499"/>
            <a:ext cx="1944216" cy="588767"/>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800"/>
              </a:spcAft>
            </a:pPr>
            <a:r>
              <a:rPr lang="nl-NL" sz="4400" dirty="0">
                <a:solidFill>
                  <a:srgbClr val="00B050"/>
                </a:solidFill>
              </a:rPr>
              <a:t>5</a:t>
            </a:r>
            <a:r>
              <a:rPr lang="nl-NL" sz="4400" dirty="0"/>
              <a:t>:</a:t>
            </a:r>
            <a:r>
              <a:rPr lang="nl-NL" sz="4400" dirty="0">
                <a:solidFill>
                  <a:srgbClr val="FF0000"/>
                </a:solidFill>
              </a:rPr>
              <a:t>1</a:t>
            </a:r>
          </a:p>
        </p:txBody>
      </p:sp>
    </p:spTree>
    <p:extLst>
      <p:ext uri="{BB962C8B-B14F-4D97-AF65-F5344CB8AC3E}">
        <p14:creationId xmlns:p14="http://schemas.microsoft.com/office/powerpoint/2010/main" val="1401511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theme/theme1.xml><?xml version="1.0" encoding="utf-8"?>
<a:theme xmlns:a="http://schemas.openxmlformats.org/drawingml/2006/main" name="Diepte">
  <a:themeElements>
    <a:clrScheme name="Diepte">
      <a:dk1>
        <a:sysClr val="windowText" lastClr="000000"/>
      </a:dk1>
      <a:lt1>
        <a:sysClr val="window" lastClr="FFFFFF"/>
      </a:lt1>
      <a:dk2>
        <a:srgbClr val="454551"/>
      </a:dk2>
      <a:lt2>
        <a:srgbClr val="F2ACD2"/>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iept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ept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3016C5A4-E631-4977-A608-ACFB47552625}"/>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45EA409C2D45F499D873FE9A32B4396" ma:contentTypeVersion="1" ma:contentTypeDescription="Een nieuw document maken." ma:contentTypeScope="" ma:versionID="d45049fc75a6cfb313b52668aa1e1622">
  <xsd:schema xmlns:xsd="http://www.w3.org/2001/XMLSchema" xmlns:xs="http://www.w3.org/2001/XMLSchema" xmlns:p="http://schemas.microsoft.com/office/2006/metadata/properties" xmlns:ns1="http://schemas.microsoft.com/sharepoint/v3" targetNamespace="http://schemas.microsoft.com/office/2006/metadata/properties" ma:root="true" ma:fieldsID="889f04bd41577baea897680a8cefa68c" ns1:_="">
    <xsd:import namespace="http://schemas.microsoft.com/sharepoint/v3"/>
    <xsd:element name="properties">
      <xsd:complexType>
        <xsd:sequence>
          <xsd:element name="documentManagement">
            <xsd:complexType>
              <xsd:all>
                <xsd:element ref="ns1:Versienumm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Versienummer" ma:index="8" nillable="true" ma:displayName="Versienummer" ma:internalName="Versienumm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ersienummer xmlns="http://schemas.microsoft.com/sharepoint/v3">0.1</Versienummer>
  </documentManagement>
</p:properties>
</file>

<file path=customXml/itemProps1.xml><?xml version="1.0" encoding="utf-8"?>
<ds:datastoreItem xmlns:ds="http://schemas.openxmlformats.org/officeDocument/2006/customXml" ds:itemID="{CE33808E-150D-44A5-B2CF-9F676D93D488}"/>
</file>

<file path=customXml/itemProps2.xml><?xml version="1.0" encoding="utf-8"?>
<ds:datastoreItem xmlns:ds="http://schemas.openxmlformats.org/officeDocument/2006/customXml" ds:itemID="{907D9FB0-31C5-44B6-AC75-CF3CF0E0070E}"/>
</file>

<file path=customXml/itemProps3.xml><?xml version="1.0" encoding="utf-8"?>
<ds:datastoreItem xmlns:ds="http://schemas.openxmlformats.org/officeDocument/2006/customXml" ds:itemID="{3122F610-1DE9-4A61-815F-C7E60461B049}"/>
</file>

<file path=docProps/app.xml><?xml version="1.0" encoding="utf-8"?>
<Properties xmlns="http://schemas.openxmlformats.org/officeDocument/2006/extended-properties" xmlns:vt="http://schemas.openxmlformats.org/officeDocument/2006/docPropsVTypes">
  <Template>Diepte</Template>
  <TotalTime>112</TotalTime>
  <Words>469</Words>
  <Application>Microsoft Office PowerPoint</Application>
  <PresentationFormat>Breedbeeld</PresentationFormat>
  <Paragraphs>125</Paragraphs>
  <Slides>15</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15</vt:i4>
      </vt:variant>
    </vt:vector>
  </HeadingPairs>
  <TitlesOfParts>
    <vt:vector size="22" baseType="lpstr">
      <vt:lpstr>Arial</vt:lpstr>
      <vt:lpstr>Calibri</vt:lpstr>
      <vt:lpstr>Corbel</vt:lpstr>
      <vt:lpstr>Georgia</vt:lpstr>
      <vt:lpstr>Times New Roman</vt:lpstr>
      <vt:lpstr>Wingdings</vt:lpstr>
      <vt:lpstr>Diepte</vt:lpstr>
      <vt:lpstr>Richtlijn Ernstige gedragsproblemen</vt:lpstr>
      <vt:lpstr>Uitgangsvragen</vt:lpstr>
      <vt:lpstr>Gedragsproblemen</vt:lpstr>
      <vt:lpstr>Quizvraag: hoe vaak volgen jongens van 11 jaar verzoeken van ouders niet op?</vt:lpstr>
      <vt:lpstr>Wanneer diagnostisch onderzoek?</vt:lpstr>
      <vt:lpstr>Waarom is diagnostisch onderzoek juist bij gedragsproblemen belangrijk?</vt:lpstr>
      <vt:lpstr>Quizvraag: Diagnostisch onderzoek nodig?</vt:lpstr>
      <vt:lpstr>Welke interventies leiden tot best mogelijke resultaat?</vt:lpstr>
      <vt:lpstr>Effectieve opvoedingsstrategieën</vt:lpstr>
      <vt:lpstr>Quizvraag: Dit doen we toch al?</vt:lpstr>
      <vt:lpstr>Filmpje</vt:lpstr>
      <vt:lpstr>Toepassen cognitieve gedragstherapie</vt:lpstr>
      <vt:lpstr>Samenwerken met school</vt:lpstr>
      <vt:lpstr>Tijd voor:</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Richtlijn Ernstige gedragsproblemen</dc:title>
  <dc:creator>Marjan de Lange</dc:creator>
  <cp:lastModifiedBy>Marjan de Lange</cp:lastModifiedBy>
  <cp:revision>11</cp:revision>
  <dcterms:created xsi:type="dcterms:W3CDTF">2017-04-11T10:37:33Z</dcterms:created>
  <dcterms:modified xsi:type="dcterms:W3CDTF">2017-04-12T07:15:37Z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0x010100545EA409C2D45F499D873FE9A32B4396</vt:lpwstr>
  </property>
</Properties>
</file>