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72" r:id="rId6"/>
    <p:sldMasterId id="2147483684" r:id="rId7"/>
    <p:sldMasterId id="2147483696" r:id="rId8"/>
    <p:sldMasterId id="2147483708" r:id="rId9"/>
    <p:sldMasterId id="2147483720" r:id="rId10"/>
    <p:sldMasterId id="2147483732" r:id="rId11"/>
    <p:sldMasterId id="2147483744" r:id="rId12"/>
    <p:sldMasterId id="2147483756" r:id="rId13"/>
  </p:sldMasterIdLst>
  <p:notesMasterIdLst>
    <p:notesMasterId r:id="rId41"/>
  </p:notesMasterIdLst>
  <p:sldIdLst>
    <p:sldId id="256" r:id="rId14"/>
    <p:sldId id="295" r:id="rId15"/>
    <p:sldId id="296" r:id="rId16"/>
    <p:sldId id="260" r:id="rId17"/>
    <p:sldId id="297" r:id="rId18"/>
    <p:sldId id="298" r:id="rId19"/>
    <p:sldId id="299" r:id="rId20"/>
    <p:sldId id="300" r:id="rId21"/>
    <p:sldId id="301" r:id="rId22"/>
    <p:sldId id="305" r:id="rId23"/>
    <p:sldId id="306" r:id="rId24"/>
    <p:sldId id="308" r:id="rId25"/>
    <p:sldId id="309" r:id="rId26"/>
    <p:sldId id="307" r:id="rId27"/>
    <p:sldId id="310" r:id="rId28"/>
    <p:sldId id="313" r:id="rId29"/>
    <p:sldId id="314" r:id="rId30"/>
    <p:sldId id="276" r:id="rId31"/>
    <p:sldId id="290" r:id="rId32"/>
    <p:sldId id="315" r:id="rId33"/>
    <p:sldId id="292" r:id="rId34"/>
    <p:sldId id="278" r:id="rId35"/>
    <p:sldId id="316" r:id="rId36"/>
    <p:sldId id="280" r:id="rId37"/>
    <p:sldId id="311" r:id="rId38"/>
    <p:sldId id="312" r:id="rId39"/>
    <p:sldId id="259"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khoven, Irene van" initials="irbok"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C1518"/>
    <a:srgbClr val="F78B33"/>
    <a:srgbClr val="0987AF"/>
    <a:srgbClr val="507F39"/>
    <a:srgbClr val="EA4556"/>
    <a:srgbClr val="7D1747"/>
    <a:srgbClr val="272361"/>
    <a:srgbClr val="0087B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4" autoAdjust="0"/>
    <p:restoredTop sz="78792" autoAdjust="0"/>
  </p:normalViewPr>
  <p:slideViewPr>
    <p:cSldViewPr snapToObjects="1">
      <p:cViewPr varScale="1">
        <p:scale>
          <a:sx n="85" d="100"/>
          <a:sy n="85" d="100"/>
        </p:scale>
        <p:origin x="-72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customXml" Target="../customXml/item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6C75EC-AAB9-4B45-BBD9-43B619EA9D3C}" type="datetimeFigureOut">
              <a:rPr lang="nl-NL" smtClean="0"/>
              <a:t>3-9-2015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6EA230-F78C-487A-8462-B0A758F3543B}" type="slidenum">
              <a:rPr lang="nl-NL" smtClean="0"/>
              <a:t>‹nr.›</a:t>
            </a:fld>
            <a:endParaRPr lang="nl-NL"/>
          </a:p>
        </p:txBody>
      </p:sp>
    </p:spTree>
    <p:extLst>
      <p:ext uri="{BB962C8B-B14F-4D97-AF65-F5344CB8AC3E}">
        <p14:creationId xmlns:p14="http://schemas.microsoft.com/office/powerpoint/2010/main" val="711579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smtClean="0"/>
              <a:t>Deze powerpointpresentatie gaat over de </a:t>
            </a:r>
            <a:r>
              <a:rPr lang="nl-NL" i="1" baseline="0" dirty="0" smtClean="0"/>
              <a:t>Richtlijn Kinderen van Ouders met Psychische Problemen (KOPP) voor  jeugdhulp en jeugdbescherming</a:t>
            </a:r>
            <a:r>
              <a:rPr lang="nl-NL" baseline="0" dirty="0" smtClean="0"/>
              <a:t>. Op de volgende twee slides lees je waarvoor en hoe je de presentatie kunt gebruiken. </a:t>
            </a:r>
            <a:br>
              <a:rPr lang="nl-NL" baseline="0" dirty="0" smtClean="0"/>
            </a:br>
            <a:r>
              <a:rPr lang="nl-NL" baseline="0" dirty="0" smtClean="0"/>
              <a:t/>
            </a:r>
            <a:br>
              <a:rPr lang="nl-NL" baseline="0" dirty="0" smtClean="0"/>
            </a:br>
            <a:r>
              <a:rPr kumimoji="0" lang="nl-NL" sz="1200" b="1" i="0" u="none" strike="noStrike" kern="1200" cap="none" spc="0" normalizeH="0" baseline="0" noProof="0" dirty="0" smtClean="0">
                <a:ln>
                  <a:noFill/>
                </a:ln>
                <a:solidFill>
                  <a:prstClr val="black"/>
                </a:solidFill>
                <a:effectLst/>
                <a:uLnTx/>
                <a:uFillTx/>
                <a:latin typeface="+mn-lt"/>
                <a:ea typeface="+mn-ea"/>
                <a:cs typeface="+mn-cs"/>
              </a:rPr>
              <a:t>Doel van de presentatie: </a:t>
            </a:r>
            <a:r>
              <a:rPr kumimoji="0" lang="nl-NL" sz="1200" b="0" i="0" u="none" strike="noStrike" kern="1200" cap="none" spc="0" normalizeH="0" baseline="0" noProof="0" dirty="0" smtClean="0">
                <a:ln>
                  <a:noFill/>
                </a:ln>
                <a:solidFill>
                  <a:prstClr val="black"/>
                </a:solidFill>
                <a:effectLst/>
                <a:uLnTx/>
                <a:uFillTx/>
                <a:latin typeface="+mn-lt"/>
                <a:ea typeface="+mn-ea"/>
                <a:cs typeface="+mn-cs"/>
              </a:rPr>
              <a:t>anderen informeren over de achtergrond en inhoud van de </a:t>
            </a:r>
            <a:r>
              <a:rPr lang="nl-NL" i="0" baseline="0" dirty="0" smtClean="0"/>
              <a:t>Richtlijn Kinderen van Ouders met Psychische Problemen (KOPP)</a:t>
            </a:r>
            <a:r>
              <a:rPr kumimoji="0" lang="nl-NL"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smtClean="0">
                <a:ln>
                  <a:noFill/>
                </a:ln>
                <a:solidFill>
                  <a:prstClr val="black"/>
                </a:solidFill>
                <a:effectLst/>
                <a:uLnTx/>
                <a:uFillTx/>
                <a:latin typeface="+mn-lt"/>
                <a:ea typeface="+mn-ea"/>
                <a:cs typeface="+mn-cs"/>
              </a:rPr>
              <a:t>Tijdsduur van de presentatie: </a:t>
            </a:r>
            <a:r>
              <a:rPr kumimoji="0" lang="nl-NL" sz="1200" b="0" i="0" u="none" strike="noStrike" kern="1200" cap="none" spc="0" normalizeH="0" baseline="0" noProof="0" dirty="0" smtClean="0">
                <a:ln>
                  <a:noFill/>
                </a:ln>
                <a:solidFill>
                  <a:prstClr val="black"/>
                </a:solidFill>
                <a:effectLst/>
                <a:uLnTx/>
                <a:uFillTx/>
                <a:latin typeface="+mn-lt"/>
                <a:ea typeface="+mn-ea"/>
                <a:cs typeface="+mn-cs"/>
              </a:rPr>
              <a:t>plusminus 30 minuten (naar eigen wens in te korten of uit te breiden).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smtClean="0">
                <a:ln>
                  <a:noFill/>
                </a:ln>
                <a:solidFill>
                  <a:prstClr val="black"/>
                </a:solidFill>
                <a:effectLst/>
                <a:uLnTx/>
                <a:uFillTx/>
                <a:latin typeface="+mn-lt"/>
                <a:ea typeface="+mn-ea"/>
                <a:cs typeface="+mn-cs"/>
              </a:rPr>
              <a:t>Onder elke slide is een toelichting geschreven. Deze informatie kun je gebruiken als presentator.</a:t>
            </a:r>
          </a:p>
          <a:p>
            <a:endParaRPr lang="nl-NL" dirty="0"/>
          </a:p>
        </p:txBody>
      </p:sp>
      <p:sp>
        <p:nvSpPr>
          <p:cNvPr id="4" name="Tijdelijke aanduiding voor dianummer 3"/>
          <p:cNvSpPr>
            <a:spLocks noGrp="1"/>
          </p:cNvSpPr>
          <p:nvPr>
            <p:ph type="sldNum" sz="quarter" idx="10"/>
          </p:nvPr>
        </p:nvSpPr>
        <p:spPr/>
        <p:txBody>
          <a:bodyPr/>
          <a:lstStyle/>
          <a:p>
            <a:fld id="{C36EA230-F78C-487A-8462-B0A758F3543B}" type="slidenum">
              <a:rPr lang="nl-NL" smtClean="0"/>
              <a:t>1</a:t>
            </a:fld>
            <a:endParaRPr lang="nl-NL"/>
          </a:p>
        </p:txBody>
      </p:sp>
    </p:spTree>
    <p:extLst>
      <p:ext uri="{BB962C8B-B14F-4D97-AF65-F5344CB8AC3E}">
        <p14:creationId xmlns:p14="http://schemas.microsoft.com/office/powerpoint/2010/main" val="390219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baseline="0" dirty="0" smtClean="0">
                <a:solidFill>
                  <a:schemeClr val="tx1"/>
                </a:solidFill>
                <a:latin typeface="+mn-lt"/>
                <a:ea typeface="+mn-ea"/>
                <a:cs typeface="+mn-cs"/>
              </a:rPr>
              <a:t>Uitgangsvragen</a:t>
            </a:r>
          </a:p>
          <a:p>
            <a:endParaRPr lang="nl-NL" sz="1200" b="0" i="0" u="none" strike="noStrike" kern="1200" baseline="0" dirty="0" smtClean="0">
              <a:solidFill>
                <a:schemeClr val="tx1"/>
              </a:solidFill>
              <a:latin typeface="+mn-lt"/>
              <a:ea typeface="+mn-ea"/>
              <a:cs typeface="+mn-cs"/>
            </a:endParaRPr>
          </a:p>
          <a:p>
            <a:r>
              <a:rPr lang="nl-NL" dirty="0" smtClean="0"/>
              <a:t>De Richtlijn KOPP is ontwikkeld door een werkgroep. Deze werkgroep heeft negen uitgangsvragen geselecteerd waar deze richtlijn een antwoord op geeft. </a:t>
            </a:r>
          </a:p>
          <a:p>
            <a:endParaRPr lang="nl-NL"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t>10</a:t>
            </a:fld>
            <a:endParaRPr lang="nl-NL"/>
          </a:p>
        </p:txBody>
      </p:sp>
    </p:spTree>
    <p:extLst>
      <p:ext uri="{BB962C8B-B14F-4D97-AF65-F5344CB8AC3E}">
        <p14:creationId xmlns:p14="http://schemas.microsoft.com/office/powerpoint/2010/main" val="2694088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1" dirty="0" smtClean="0">
                <a:solidFill>
                  <a:schemeClr val="tx1">
                    <a:lumMod val="75000"/>
                    <a:lumOff val="25000"/>
                  </a:schemeClr>
                </a:solidFill>
              </a:rPr>
              <a:t>Definitie</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solidFill>
                <a:schemeClr val="tx1">
                  <a:lumMod val="75000"/>
                  <a:lumOff val="25000"/>
                </a:schemeClr>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800" b="0" i="0" u="none" strike="noStrike" kern="1200" cap="none" spc="0" normalizeH="0" baseline="0" noProof="0" dirty="0" smtClean="0">
                <a:ln>
                  <a:noFill/>
                </a:ln>
                <a:solidFill>
                  <a:prstClr val="black">
                    <a:lumMod val="75000"/>
                    <a:lumOff val="25000"/>
                  </a:prstClr>
                </a:solidFill>
                <a:effectLst/>
                <a:uLnTx/>
                <a:uFillTx/>
                <a:latin typeface="+mn-lt"/>
                <a:ea typeface="+mn-ea"/>
                <a:cs typeface="+mn-cs"/>
              </a:rPr>
              <a:t>‘KOPP’ staat voor ‘Kinderen van Ouders met Psychische Problemen’. In deze richtlijn worden hiermee óók 'Kinderen van Verslaafde Ouders' (KVO) bedoeld. </a:t>
            </a:r>
            <a:endParaRPr lang="nl-NL" dirty="0" smtClean="0">
              <a:solidFill>
                <a:schemeClr val="tx1">
                  <a:lumMod val="75000"/>
                  <a:lumOff val="25000"/>
                </a:schemeClr>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solidFill>
                  <a:schemeClr val="tx1">
                    <a:lumMod val="75000"/>
                    <a:lumOff val="25000"/>
                  </a:schemeClr>
                </a:solidFill>
              </a:rPr>
              <a:t>Verder</a:t>
            </a:r>
            <a:r>
              <a:rPr lang="nl-NL" baseline="0" dirty="0" smtClean="0">
                <a:solidFill>
                  <a:schemeClr val="tx1">
                    <a:lumMod val="75000"/>
                    <a:lumOff val="25000"/>
                  </a:schemeClr>
                </a:solidFill>
              </a:rPr>
              <a:t> worden de volgende definities gehanteerd:</a:t>
            </a:r>
          </a:p>
          <a:p>
            <a:pPr marL="742950" lvl="1" indent="-285750">
              <a:buFont typeface="Arial" panose="020B0604020202020204" pitchFamily="34" charset="0"/>
              <a:buChar char="•"/>
            </a:pPr>
            <a:r>
              <a:rPr lang="nl-NL" sz="1200" b="1" dirty="0" smtClean="0"/>
              <a:t>KOPP-kind</a:t>
            </a:r>
            <a:r>
              <a:rPr lang="nl-NL" sz="1200" dirty="0" smtClean="0"/>
              <a:t>: een jeugdige van wie één of beide ouders psychische en/of verslavingsproblemen heeft/hebben; </a:t>
            </a:r>
          </a:p>
          <a:p>
            <a:pPr marL="742950" lvl="1" indent="-285750">
              <a:buFont typeface="Arial" panose="020B0604020202020204" pitchFamily="34" charset="0"/>
              <a:buChar char="•"/>
            </a:pPr>
            <a:r>
              <a:rPr lang="nl-NL" sz="1200" b="1" dirty="0" smtClean="0"/>
              <a:t>KOPP-ouder</a:t>
            </a:r>
            <a:r>
              <a:rPr lang="nl-NL" sz="1200" dirty="0" smtClean="0"/>
              <a:t>: een ouder met psychische en/of verslavingsproblemen;</a:t>
            </a:r>
          </a:p>
          <a:p>
            <a:pPr marL="742950" lvl="1" indent="-285750">
              <a:buFont typeface="Arial" panose="020B0604020202020204" pitchFamily="34" charset="0"/>
              <a:buChar char="•"/>
            </a:pPr>
            <a:r>
              <a:rPr lang="nl-NL" sz="1200" b="1" dirty="0" smtClean="0"/>
              <a:t>KOPP-gezin</a:t>
            </a:r>
            <a:r>
              <a:rPr lang="nl-NL" sz="1200" dirty="0" smtClean="0"/>
              <a:t>: een gezin waarin één of beide ouders psychische en/of verslavingsproblemen heeft/hebben;</a:t>
            </a:r>
          </a:p>
          <a:p>
            <a:pPr marL="742950" lvl="1" indent="-285750">
              <a:buFont typeface="Arial" panose="020B0604020202020204" pitchFamily="34" charset="0"/>
              <a:buChar char="•"/>
            </a:pPr>
            <a:r>
              <a:rPr lang="nl-NL" sz="1200" b="1" dirty="0" smtClean="0"/>
              <a:t>KOPP-problematiek</a:t>
            </a:r>
            <a:r>
              <a:rPr lang="nl-NL" sz="1200" dirty="0" smtClean="0"/>
              <a:t>: de problemen voor de jeugdige ten gevolge van het opgroeien in een KOPP-gezin. Deze gevolgen zijn divers (psychische problematiek, ontwikkelingsproblematiek en een verhoogd risico op mishandeling).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dirty="0" smtClean="0">
              <a:solidFill>
                <a:schemeClr val="tx1">
                  <a:lumMod val="75000"/>
                  <a:lumOff val="25000"/>
                </a:schemeClr>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dirty="0" smtClean="0">
              <a:solidFill>
                <a:schemeClr val="tx1">
                  <a:lumMod val="75000"/>
                  <a:lumOff val="25000"/>
                </a:schemeClr>
              </a:solidFill>
            </a:endParaRPr>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11</a:t>
            </a:fld>
            <a:endParaRPr lang="nl-NL">
              <a:solidFill>
                <a:prstClr val="black"/>
              </a:solidFill>
            </a:endParaRPr>
          </a:p>
        </p:txBody>
      </p:sp>
    </p:spTree>
    <p:extLst>
      <p:ext uri="{BB962C8B-B14F-4D97-AF65-F5344CB8AC3E}">
        <p14:creationId xmlns:p14="http://schemas.microsoft.com/office/powerpoint/2010/main" val="163639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Hoofdstuk 2: Gevolgen (1)</a:t>
            </a:r>
          </a:p>
          <a:p>
            <a:endParaRPr lang="nl-NL"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solidFill>
                  <a:schemeClr val="tx1">
                    <a:lumMod val="75000"/>
                    <a:lumOff val="25000"/>
                  </a:schemeClr>
                </a:solidFill>
              </a:rPr>
              <a:t>In dit hoofdstuk</a:t>
            </a:r>
            <a:r>
              <a:rPr lang="nl-NL" baseline="0" dirty="0" smtClean="0">
                <a:solidFill>
                  <a:schemeClr val="tx1">
                    <a:lumMod val="75000"/>
                    <a:lumOff val="25000"/>
                  </a:schemeClr>
                </a:solidFill>
              </a:rPr>
              <a:t> wordt een antwoord gegeven op de eerste uitgangsvraag: </a:t>
            </a:r>
            <a:r>
              <a:rPr lang="nl-NL" sz="1200" dirty="0" smtClean="0"/>
              <a:t>Wat zijn voor kinderen in verschillende leeftijdsgroepen de gevolgen van het hebben van een ouder met psychische problemen? </a:t>
            </a:r>
            <a:endParaRPr lang="nl-NL" dirty="0" smtClean="0">
              <a:solidFill>
                <a:schemeClr val="tx1">
                  <a:lumMod val="75000"/>
                  <a:lumOff val="2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b="1" dirty="0" smtClean="0"/>
              <a:t>Ongeborene</a:t>
            </a:r>
            <a:r>
              <a:rPr lang="nl-NL" b="1" baseline="0" dirty="0" smtClean="0"/>
              <a:t> en pasgeborene:</a:t>
            </a:r>
            <a:endParaRPr lang="nl-NL"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smtClean="0"/>
              <a:t>Vrouwen met een psychische stoornis hebben gedurende een zwangerschap een verhoogd risico op terugval en een grotere kans op complicaties bij de bevalling. Psychische problemen tijdens de zwangerschap brengen ook risico’s met zich mee voor de ontwikkeling van de baby. Door de problemen van de moeder loopt het kind een grotere kans om later zelf psychische problemen te ontwikkelen.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b="1" dirty="0" smtClean="0"/>
              <a:t>Baby </a:t>
            </a:r>
            <a:r>
              <a:rPr lang="nl-NL" b="1" dirty="0" smtClean="0"/>
              <a:t>en peuter: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u="none" dirty="0" smtClean="0">
                <a:solidFill>
                  <a:schemeClr val="tx1"/>
                </a:solidFill>
              </a:rPr>
              <a:t>Problematisch opvoedgedrag </a:t>
            </a:r>
            <a:r>
              <a:rPr lang="nl-NL" u="none" dirty="0" smtClean="0"/>
              <a:t>maakt </a:t>
            </a:r>
            <a:r>
              <a:rPr lang="nl-NL" dirty="0" smtClean="0"/>
              <a:t>dat baby’s en peuters een verhoogde kans hebben zich onveilig te hechten. Dit kan weer leiden tot emotionele en gedragsproblemen, zoals separatieangst, eet- en slaapproblemen. Ook lopen KOPP-baby’s en -peuters een verhoogd risico op een ontwikkelingsachterstand (van bijvoorbeeld spraak), een gebrekkige ego-ontwikkeling of terugval in gedrag dat bij een eerder ontwikkelingsstadium hoort (het kind gaat bijvoorbeeld weer in zijn broek plassen terwijl het al zindelijk was). Verder kunnen kinderen in deze leeftijd afwijkend spelgedrag vertonen. Ze spelen bijvoorbeeld helemaal niet of doen agressieve spelletjes.</a:t>
            </a:r>
            <a:endParaRPr lang="nl-NL"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12</a:t>
            </a:fld>
            <a:endParaRPr lang="nl-NL">
              <a:solidFill>
                <a:prstClr val="black"/>
              </a:solidFill>
            </a:endParaRPr>
          </a:p>
        </p:txBody>
      </p:sp>
    </p:spTree>
    <p:extLst>
      <p:ext uri="{BB962C8B-B14F-4D97-AF65-F5344CB8AC3E}">
        <p14:creationId xmlns:p14="http://schemas.microsoft.com/office/powerpoint/2010/main" val="2359406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Hoofdstuk 2: Gevolgen (2)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b="1" dirty="0" smtClean="0"/>
              <a:t>Basisschoolkind</a:t>
            </a:r>
            <a:r>
              <a:rPr lang="nl-NL" b="1" baseline="0" dirty="0" smtClean="0"/>
              <a:t>:</a:t>
            </a:r>
            <a:endParaRPr lang="nl-NL"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smtClean="0"/>
              <a:t>Al op jonge leeftijd kunnen KOPP-kinderen last hebben van schuldgevoelens, schaamte, bezorgdheid en eenzaamheid. Schuldgevoelens kunnen bijvoorbeeld optreden als het kind de oorzaak van de problemen van de ouder bij zichzelf legt. Ook </a:t>
            </a:r>
            <a:r>
              <a:rPr lang="nl-NL" dirty="0" err="1" smtClean="0"/>
              <a:t>parentificatie</a:t>
            </a:r>
            <a:r>
              <a:rPr lang="nl-NL" dirty="0" smtClean="0"/>
              <a:t> komt voor bij kinderen van deze leeftijd.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b="1" dirty="0" smtClean="0"/>
              <a:t>Jongere: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smtClean="0"/>
              <a:t>KOPP-jongeren kampen deels met dezelfde gevolgen als KOPP-basisschoolkinderen. Zo ervaren zij vaak een extreem verantwoordelijkheidsgevoel. Verder zijn zij vaak minder </a:t>
            </a:r>
            <a:r>
              <a:rPr lang="nl-NL" dirty="0" err="1" smtClean="0"/>
              <a:t>sociaal-vaardig</a:t>
            </a:r>
            <a:r>
              <a:rPr lang="nl-NL" dirty="0" smtClean="0"/>
              <a:t> dan leeftijdsgenoten. Ook kampen zij dikwijls met schaamte- en schuldgevoelens en verzuimen ze vaker door de problemen thuis en door ervaren overbelasting. Sommige KOPP-jongeren ontvluchten de thuissituatie door bijvoorbeeld weg te lopen of geen vrienden mee naar huis te nemen. Daarnaast hebben zij een verhoogde kans in agressief gedrag te vervallen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b="1" dirty="0" smtClean="0"/>
              <a:t>Volwassene:</a:t>
            </a:r>
            <a:endParaRPr lang="nl-NL" b="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smtClean="0"/>
              <a:t>Het opgroeien in een KOPP-gezin kan ingrijpende gevolgen hebben die jarenlang door kunnen spelen, zelfs tot in de volwassenheid. Zo lopen KOPP-kinderen op latere leeftijd een verhoogd risico op het ontwikkelen van een stemmingsstoornis (depressie, bipolaire stoornis), angststoornis, gedragsstoornis en/of persoonlijkheidsstoornis en op problematisch middelengebruik.</a:t>
            </a:r>
            <a:endParaRPr lang="nl-NL" b="1"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13</a:t>
            </a:fld>
            <a:endParaRPr lang="nl-NL">
              <a:solidFill>
                <a:prstClr val="black"/>
              </a:solidFill>
            </a:endParaRPr>
          </a:p>
        </p:txBody>
      </p:sp>
    </p:spTree>
    <p:extLst>
      <p:ext uri="{BB962C8B-B14F-4D97-AF65-F5344CB8AC3E}">
        <p14:creationId xmlns:p14="http://schemas.microsoft.com/office/powerpoint/2010/main" val="2359406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Hoofdstuk 2: Gevolgen (3)</a:t>
            </a:r>
          </a:p>
          <a:p>
            <a:endParaRPr lang="nl-NL" dirty="0" smtClean="0">
              <a:solidFill>
                <a:srgbClr val="FF0000"/>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b="1" dirty="0" smtClean="0">
                <a:solidFill>
                  <a:srgbClr val="FF0000"/>
                </a:solidFill>
              </a:rPr>
              <a:t>Opvoedgedrag</a:t>
            </a:r>
            <a:r>
              <a:rPr lang="nl-NL" b="1" baseline="0" dirty="0" smtClean="0">
                <a:solidFill>
                  <a:srgbClr val="FF0000"/>
                </a:solidFill>
              </a:rPr>
              <a:t> van de ouders: </a:t>
            </a:r>
            <a:r>
              <a:rPr lang="nl-NL" dirty="0" smtClean="0">
                <a:solidFill>
                  <a:srgbClr val="FF0000"/>
                </a:solidFill>
              </a:rPr>
              <a:t>Het opvoedgedrag van KOPP-ouders lijkt het verhoogde risico op problemen bij KOPP-kinderen voor een belangrijk deel te verklaren. Ouders met psychische en/of verslavingsproblematiek kunnen minder goed in staat zijn hun kind op te voeden als gevolg van hun symptomen. Er is vaker sprake van beperkte verzorging (fysieke zorg en emotionele ondersteuning), beperkte </a:t>
            </a:r>
            <a:r>
              <a:rPr lang="nl-NL" dirty="0" err="1" smtClean="0">
                <a:solidFill>
                  <a:srgbClr val="FF0000"/>
                </a:solidFill>
              </a:rPr>
              <a:t>autoritatieve</a:t>
            </a:r>
            <a:r>
              <a:rPr lang="nl-NL" dirty="0" smtClean="0">
                <a:solidFill>
                  <a:srgbClr val="FF0000"/>
                </a:solidFill>
              </a:rPr>
              <a:t> controle (structuur en organisatie bieden, ontwikkeling van zelfstandigheid stimuleren) en juist veel autoritaire controle (</a:t>
            </a:r>
            <a:r>
              <a:rPr lang="nl-NL" dirty="0" err="1" smtClean="0">
                <a:solidFill>
                  <a:srgbClr val="FF0000"/>
                </a:solidFill>
              </a:rPr>
              <a:t>restrictiviteit</a:t>
            </a:r>
            <a:r>
              <a:rPr lang="nl-NL" dirty="0" smtClean="0">
                <a:solidFill>
                  <a:srgbClr val="FF0000"/>
                </a:solidFill>
              </a:rPr>
              <a:t> en straf opleggen).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200" b="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b="1" dirty="0" smtClean="0"/>
              <a:t>Een KOPP-kind is vaak aan de volgende gedragingen te herkennen:</a:t>
            </a:r>
          </a:p>
          <a:p>
            <a:pPr marL="628650" lvl="1" indent="-171450">
              <a:buFont typeface="Arial" panose="020B0604020202020204" pitchFamily="34" charset="0"/>
              <a:buChar char="•"/>
            </a:pPr>
            <a:r>
              <a:rPr lang="nl-NL" sz="1200" dirty="0" err="1" smtClean="0"/>
              <a:t>parentificatie</a:t>
            </a:r>
            <a:r>
              <a:rPr lang="nl-NL" sz="1200" dirty="0" smtClean="0"/>
              <a:t>;</a:t>
            </a:r>
          </a:p>
          <a:p>
            <a:pPr marL="628650" lvl="1" indent="-171450">
              <a:buFont typeface="Arial" panose="020B0604020202020204" pitchFamily="34" charset="0"/>
              <a:buChar char="•"/>
            </a:pPr>
            <a:r>
              <a:rPr lang="nl-NL" sz="1200" dirty="0" smtClean="0"/>
              <a:t>wil geen vriendjes mee naar huis nemen;</a:t>
            </a:r>
          </a:p>
          <a:p>
            <a:pPr marL="628650" lvl="1" indent="-171450">
              <a:buFont typeface="Arial" panose="020B0604020202020204" pitchFamily="34" charset="0"/>
              <a:buChar char="•"/>
            </a:pPr>
            <a:r>
              <a:rPr lang="nl-NL" sz="1200" dirty="0" smtClean="0"/>
              <a:t>schaamte- en schuldgevoelens;</a:t>
            </a:r>
          </a:p>
          <a:p>
            <a:pPr marL="628650" lvl="1" indent="-171450">
              <a:buFont typeface="Arial" panose="020B0604020202020204" pitchFamily="34" charset="0"/>
              <a:buChar char="•"/>
            </a:pPr>
            <a:r>
              <a:rPr lang="nl-NL" sz="1200" dirty="0" smtClean="0"/>
              <a:t>cijfert zichzelf weg;</a:t>
            </a:r>
          </a:p>
          <a:p>
            <a:pPr marL="628650" lvl="1" indent="-171450">
              <a:buFont typeface="Arial" panose="020B0604020202020204" pitchFamily="34" charset="0"/>
              <a:buChar char="•"/>
            </a:pPr>
            <a:r>
              <a:rPr lang="nl-NL" sz="1200" dirty="0" smtClean="0"/>
              <a:t>geringe </a:t>
            </a:r>
            <a:r>
              <a:rPr lang="nl-NL" sz="1200" dirty="0" err="1" smtClean="0"/>
              <a:t>copingvaardigheden</a:t>
            </a:r>
            <a:r>
              <a:rPr lang="nl-NL" sz="1200" dirty="0" smtClean="0"/>
              <a:t>;</a:t>
            </a:r>
          </a:p>
          <a:p>
            <a:pPr marL="628650" lvl="1" indent="-171450">
              <a:buFont typeface="Arial" panose="020B0604020202020204" pitchFamily="34" charset="0"/>
              <a:buChar char="•"/>
            </a:pPr>
            <a:r>
              <a:rPr lang="nl-NL" sz="1200" dirty="0" smtClean="0"/>
              <a:t>schoolverzuim;</a:t>
            </a:r>
          </a:p>
          <a:p>
            <a:pPr marL="628650" lvl="1" indent="-171450">
              <a:buFont typeface="Arial" panose="020B0604020202020204" pitchFamily="34" charset="0"/>
              <a:buChar char="•"/>
            </a:pPr>
            <a:r>
              <a:rPr lang="nl-NL" sz="1200" dirty="0" smtClean="0"/>
              <a:t>separatieangst.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smtClean="0"/>
              <a:t>Benieuwd naar meer feiten over de gevolgen voor</a:t>
            </a:r>
            <a:r>
              <a:rPr lang="nl-NL" baseline="0" dirty="0" smtClean="0"/>
              <a:t> KOPP-kinderen</a:t>
            </a:r>
            <a:r>
              <a:rPr lang="nl-NL" dirty="0" smtClean="0"/>
              <a:t>? Lees dan</a:t>
            </a:r>
            <a:r>
              <a:rPr lang="nl-NL" baseline="0" dirty="0" smtClean="0"/>
              <a:t> </a:t>
            </a:r>
            <a:r>
              <a:rPr lang="nl-NL" dirty="0" smtClean="0"/>
              <a:t>hoofdstuk 2!</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14</a:t>
            </a:fld>
            <a:endParaRPr lang="nl-NL">
              <a:solidFill>
                <a:prstClr val="black"/>
              </a:solidFill>
            </a:endParaRPr>
          </a:p>
        </p:txBody>
      </p:sp>
    </p:spTree>
    <p:extLst>
      <p:ext uri="{BB962C8B-B14F-4D97-AF65-F5344CB8AC3E}">
        <p14:creationId xmlns:p14="http://schemas.microsoft.com/office/powerpoint/2010/main" val="2359406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Aanbevelingen Hoofdstuk</a:t>
            </a:r>
            <a:r>
              <a:rPr lang="nl-NL" b="1" baseline="0" dirty="0" smtClean="0"/>
              <a:t> 2</a:t>
            </a:r>
          </a:p>
          <a:p>
            <a:endParaRPr lang="nl-NL"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0" baseline="0" dirty="0" smtClean="0"/>
              <a:t>Dit zijn de aanbevelingen die in hoofdstuk 2 gegeven worden. </a:t>
            </a:r>
            <a:endParaRPr lang="nl-NL" dirty="0" smtClean="0"/>
          </a:p>
          <a:p>
            <a:endParaRPr lang="nl-NL" b="1"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15</a:t>
            </a:fld>
            <a:endParaRPr lang="nl-NL">
              <a:solidFill>
                <a:prstClr val="black"/>
              </a:solidFill>
            </a:endParaRPr>
          </a:p>
        </p:txBody>
      </p:sp>
    </p:spTree>
    <p:extLst>
      <p:ext uri="{BB962C8B-B14F-4D97-AF65-F5344CB8AC3E}">
        <p14:creationId xmlns:p14="http://schemas.microsoft.com/office/powerpoint/2010/main" val="4280778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Hoofdstuk 3: Risico-, en beschermende factoren</a:t>
            </a:r>
          </a:p>
          <a:p>
            <a:endParaRPr lang="nl-NL" dirty="0" smtClean="0">
              <a:solidFill>
                <a:srgbClr val="FF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solidFill>
                  <a:schemeClr val="tx1">
                    <a:lumMod val="75000"/>
                    <a:lumOff val="25000"/>
                  </a:schemeClr>
                </a:solidFill>
              </a:rPr>
              <a:t>In dit hoofdstuk</a:t>
            </a:r>
            <a:r>
              <a:rPr lang="nl-NL" baseline="0" dirty="0" smtClean="0">
                <a:solidFill>
                  <a:schemeClr val="tx1">
                    <a:lumMod val="75000"/>
                    <a:lumOff val="25000"/>
                  </a:schemeClr>
                </a:solidFill>
              </a:rPr>
              <a:t> wordt een antwoord gegeven op de eerste uitgangsvraag: </a:t>
            </a:r>
            <a:r>
              <a:rPr lang="nl-NL" sz="1200" dirty="0" smtClean="0"/>
              <a:t>Wat zijn de signalen, risico-, in stand houdende en beschermende factoren voor KOPP-problematiek?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b="1" dirty="0" smtClean="0"/>
              <a:t>Wat zijn risico- en beschermende factoren?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smtClean="0"/>
              <a:t>Of bij een KOPP-kind daadwerkelijk problemen ontstaan, hangt af van de aanwezigheid en het samenspel van risico- en beschermende factoren. Risicofactoren vergroten de kans op het ontstaan van problemen, beschermende factoren fungeren als buffer daartegen en verkleinen zo de kans op het ontstaan van problemen.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b="1" dirty="0" smtClean="0"/>
              <a:t>Risicofactoren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smtClean="0"/>
              <a:t>Er kan onderscheid worden gemaakt tussen risicofactoren bij de jeugdige zelf (onder andere genetische aanleg, een moeilijk temperament, onveilige gehechtheid, </a:t>
            </a:r>
            <a:r>
              <a:rPr lang="nl-NL" dirty="0" err="1" smtClean="0"/>
              <a:t>parentificatie</a:t>
            </a:r>
            <a:r>
              <a:rPr lang="nl-NL" dirty="0" smtClean="0"/>
              <a:t>), bij de ouder(s) (onder andere de aanwezigheid van een ernstige en langdurige stoornis, een verstoorde ouder-</a:t>
            </a:r>
            <a:r>
              <a:rPr lang="nl-NL" dirty="0" err="1" smtClean="0"/>
              <a:t>kindinteractie</a:t>
            </a:r>
            <a:r>
              <a:rPr lang="nl-NL" dirty="0" smtClean="0"/>
              <a:t>), bij het gezin (onder andere financiële problemen, kindermishandeling) en in de omgeving (gebrek aan sociale steun, stigmatisering).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b="1" dirty="0" smtClean="0"/>
              <a:t>Beschermende factoren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smtClean="0"/>
              <a:t>Beschermende factoren kunnen eveneens liggen bij de jeugdige zelf (onder andere een veilige hechting, goed ontwikkelde cognitieve en sociale vaardigheden, veel zelfvertrouwen, een grote zelfredzaamheid, behoorlijk inzicht in ouderlijke problematiek), bij de ouder(s) (onder andere goede opvoedvaardigheden, een gezonde ouder-</a:t>
            </a:r>
            <a:r>
              <a:rPr lang="nl-NL" dirty="0" err="1" smtClean="0"/>
              <a:t>kindinteractie</a:t>
            </a:r>
            <a:r>
              <a:rPr lang="nl-NL" dirty="0" smtClean="0"/>
              <a:t>), bij het gezin (onder andere de aanwezigheid van een gezonde andere ouder), en in de omgeving (onder andere de aanwezigheid van een sociaal netwerk voor ouder(s) en jeugdige).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b="1" dirty="0" smtClean="0"/>
              <a:t>Cumulatief effect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smtClean="0"/>
              <a:t>Of een jeugdige uiteindelijk problemen ontwikkelt, is afhankelijk van de manier waarop risico- en beschermende factoren op elkaar inwerken. </a:t>
            </a:r>
            <a:endParaRPr lang="nl-NL" b="1"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16</a:t>
            </a:fld>
            <a:endParaRPr lang="nl-NL">
              <a:solidFill>
                <a:prstClr val="black"/>
              </a:solidFill>
            </a:endParaRPr>
          </a:p>
        </p:txBody>
      </p:sp>
    </p:spTree>
    <p:extLst>
      <p:ext uri="{BB962C8B-B14F-4D97-AF65-F5344CB8AC3E}">
        <p14:creationId xmlns:p14="http://schemas.microsoft.com/office/powerpoint/2010/main" val="2359406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Aanbevelingen Hoofdstuk</a:t>
            </a:r>
            <a:r>
              <a:rPr lang="nl-NL" b="1" baseline="0" dirty="0" smtClean="0"/>
              <a:t> 3</a:t>
            </a:r>
          </a:p>
          <a:p>
            <a:endParaRPr lang="nl-NL"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0" baseline="0" dirty="0" smtClean="0"/>
              <a:t>Dit zijn de aanbevelingen die in hoofdstuk 3 gegeven worden. </a:t>
            </a:r>
            <a:endParaRPr lang="nl-NL"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17</a:t>
            </a:fld>
            <a:endParaRPr lang="nl-NL">
              <a:solidFill>
                <a:prstClr val="black"/>
              </a:solidFill>
            </a:endParaRPr>
          </a:p>
        </p:txBody>
      </p:sp>
    </p:spTree>
    <p:extLst>
      <p:ext uri="{BB962C8B-B14F-4D97-AF65-F5344CB8AC3E}">
        <p14:creationId xmlns:p14="http://schemas.microsoft.com/office/powerpoint/2010/main" val="2359406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baseline="0" dirty="0" smtClean="0">
                <a:solidFill>
                  <a:schemeClr val="tx1"/>
                </a:solidFill>
                <a:latin typeface="+mn-lt"/>
                <a:ea typeface="+mn-ea"/>
                <a:cs typeface="+mn-cs"/>
              </a:rPr>
              <a:t>Hoofdstuk 4: Screenen op risico’s</a:t>
            </a:r>
          </a:p>
          <a:p>
            <a:endParaRPr lang="nl-NL"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nl-NL" sz="1200" b="0" i="0" u="none" strike="noStrike" kern="1200" baseline="0" dirty="0" smtClean="0">
                <a:solidFill>
                  <a:schemeClr val="tx1"/>
                </a:solidFill>
                <a:latin typeface="+mn-lt"/>
                <a:ea typeface="+mn-ea"/>
                <a:cs typeface="+mn-cs"/>
              </a:rPr>
              <a:t>In dit hoofdstuk wordt uitgangsvraag 3 beantwoord: Wanneer is KOPP-problematiek reden tot zorg en hoe kunnen hulpverleners dit vaststellen? </a:t>
            </a:r>
          </a:p>
          <a:p>
            <a:endParaRPr lang="nl-NL" sz="1200" b="0" i="0" u="none" strike="noStrike" kern="1200" baseline="0" dirty="0" smtClean="0">
              <a:solidFill>
                <a:schemeClr val="tx1"/>
              </a:solidFill>
              <a:latin typeface="+mn-lt"/>
              <a:ea typeface="+mn-ea"/>
              <a:cs typeface="+mn-cs"/>
            </a:endParaRPr>
          </a:p>
          <a:p>
            <a:r>
              <a:rPr lang="nl-NL" sz="1200" b="0" i="0" u="none" strike="noStrike" kern="1200" baseline="0" dirty="0" smtClean="0">
                <a:solidFill>
                  <a:schemeClr val="tx1"/>
                </a:solidFill>
                <a:latin typeface="+mn-lt"/>
                <a:ea typeface="+mn-ea"/>
                <a:cs typeface="+mn-cs"/>
              </a:rPr>
              <a:t>Deze uitgangsvraag is opgedeeld in 3 deelvragen: </a:t>
            </a:r>
          </a:p>
          <a:p>
            <a:pPr marL="628650" lvl="1" indent="-171450">
              <a:buFont typeface="Arial" panose="020B0604020202020204" pitchFamily="34" charset="0"/>
              <a:buChar char="•"/>
            </a:pPr>
            <a:r>
              <a:rPr lang="nl-NL" sz="1200" b="0" i="0" u="none" strike="noStrike" kern="1200" baseline="0" dirty="0" smtClean="0">
                <a:solidFill>
                  <a:schemeClr val="tx1"/>
                </a:solidFill>
                <a:latin typeface="+mn-lt"/>
                <a:ea typeface="+mn-ea"/>
                <a:cs typeface="+mn-cs"/>
              </a:rPr>
              <a:t>Hoe kunnen hulpverleners de aard en ernst van de KOPP-problematiek inschatten? </a:t>
            </a:r>
          </a:p>
          <a:p>
            <a:pPr marL="628650" lvl="1" indent="-171450">
              <a:buFont typeface="Arial" panose="020B0604020202020204" pitchFamily="34" charset="0"/>
              <a:buChar char="•"/>
            </a:pPr>
            <a:r>
              <a:rPr lang="nl-NL" sz="1200" b="0" i="0" u="none" strike="noStrike" kern="1200" baseline="0" dirty="0" smtClean="0">
                <a:solidFill>
                  <a:schemeClr val="tx1"/>
                </a:solidFill>
                <a:latin typeface="+mn-lt"/>
                <a:ea typeface="+mn-ea"/>
                <a:cs typeface="+mn-cs"/>
              </a:rPr>
              <a:t>Wanneer is er reden tot zorg en dient jeugdhulp te worden ingezet? </a:t>
            </a:r>
          </a:p>
          <a:p>
            <a:pPr marL="628650" lvl="1" indent="-171450">
              <a:buFont typeface="Arial" panose="020B0604020202020204" pitchFamily="34" charset="0"/>
              <a:buChar char="•"/>
            </a:pPr>
            <a:r>
              <a:rPr lang="nl-NL" sz="1200" b="0" i="0" u="none" strike="noStrike" kern="1200" baseline="0" dirty="0" smtClean="0">
                <a:solidFill>
                  <a:schemeClr val="tx1"/>
                </a:solidFill>
                <a:latin typeface="+mn-lt"/>
                <a:ea typeface="+mn-ea"/>
                <a:cs typeface="+mn-cs"/>
              </a:rPr>
              <a:t>Hoe kunnen hulpverleners een inschatting maken van verandermogelijkheden van een gezin? </a:t>
            </a:r>
          </a:p>
          <a:p>
            <a:pPr marL="0" marR="0" lvl="1" indent="0" algn="l" defTabSz="914400" rtl="0" eaLnBrk="1" fontAlgn="auto" latinLnBrk="0" hangingPunct="1">
              <a:lnSpc>
                <a:spcPct val="100000"/>
              </a:lnSpc>
              <a:spcBef>
                <a:spcPts val="0"/>
              </a:spcBef>
              <a:spcAft>
                <a:spcPts val="0"/>
              </a:spcAft>
              <a:buClrTx/>
              <a:buSzTx/>
              <a:buFontTx/>
              <a:buNone/>
              <a:tabLst/>
              <a:defRPr/>
            </a:pPr>
            <a:endParaRPr lang="nl-NL" sz="1200" b="0" i="0" u="none" strike="noStrike" kern="1200" baseline="0" dirty="0" smtClean="0">
              <a:solidFill>
                <a:schemeClr val="tx1"/>
              </a:solidFill>
              <a:latin typeface="+mn-lt"/>
              <a:ea typeface="+mn-ea"/>
              <a:cs typeface="+mn-cs"/>
            </a:endParaRPr>
          </a:p>
          <a:p>
            <a:r>
              <a:rPr lang="nl-NL" b="1" dirty="0" smtClean="0"/>
              <a:t>SIK-lijst</a:t>
            </a:r>
          </a:p>
          <a:p>
            <a:r>
              <a:rPr lang="nl-NL" dirty="0" smtClean="0"/>
              <a:t>Om een goede risico-inschatting te kunnen maken, heeft de preventiesector van de ggz en de verslavingszorg de lijst voor Screening en Interventie Keuze (SIK-lijst) ontwikkeld. Je kunt de SIK-lijst met handleiding evenals aandachtspunten en tips voor gesprekken met ouders en kinderen apart downloaden.</a:t>
            </a:r>
          </a:p>
          <a:p>
            <a:r>
              <a:rPr lang="nl-NL" dirty="0" smtClean="0"/>
              <a:t>Er zijn </a:t>
            </a:r>
            <a:r>
              <a:rPr lang="nl-NL" u="none" dirty="0" smtClean="0"/>
              <a:t>geen</a:t>
            </a:r>
            <a:r>
              <a:rPr lang="nl-NL" dirty="0" smtClean="0"/>
              <a:t> normscores voor de SIK-lijst, maar de SIK-lijst kan als checklist worden gebruikt door diverse beroepsgroepen.</a:t>
            </a:r>
          </a:p>
          <a:p>
            <a:pPr marL="0" marR="0" lvl="1" indent="0" algn="l" defTabSz="914400" rtl="0" eaLnBrk="1" fontAlgn="auto" latinLnBrk="0" hangingPunct="1">
              <a:lnSpc>
                <a:spcPct val="100000"/>
              </a:lnSpc>
              <a:spcBef>
                <a:spcPts val="0"/>
              </a:spcBef>
              <a:spcAft>
                <a:spcPts val="0"/>
              </a:spcAft>
              <a:buClrTx/>
              <a:buSzTx/>
              <a:buFontTx/>
              <a:buNone/>
              <a:tabLst/>
              <a:defRPr/>
            </a:pPr>
            <a:endParaRPr lang="nl-NL" sz="1200" b="0" i="0" u="none" strike="noStrike" kern="1200" baseline="0" dirty="0" smtClean="0">
              <a:solidFill>
                <a:schemeClr val="tx1"/>
              </a:solidFill>
              <a:latin typeface="+mn-lt"/>
              <a:ea typeface="+mn-ea"/>
              <a:cs typeface="+mn-cs"/>
            </a:endParaRPr>
          </a:p>
          <a:p>
            <a:endParaRPr lang="nl-NL" sz="1200" b="0" i="0" u="none" strike="noStrike" kern="1200" baseline="0" dirty="0" smtClean="0">
              <a:solidFill>
                <a:schemeClr val="tx1"/>
              </a:solidFill>
              <a:latin typeface="+mn-lt"/>
              <a:ea typeface="+mn-ea"/>
              <a:cs typeface="+mn-cs"/>
            </a:endParaRPr>
          </a:p>
          <a:p>
            <a:pPr marL="628650" lvl="1" indent="-171450">
              <a:buFont typeface="Arial" panose="020B0604020202020204" pitchFamily="34" charset="0"/>
              <a:buChar char="•"/>
            </a:pPr>
            <a:endParaRPr lang="nl-NL" sz="1200" b="0" i="0" u="none" strike="noStrike" kern="1200" baseline="0" dirty="0" smtClean="0">
              <a:solidFill>
                <a:schemeClr val="tx1"/>
              </a:solidFill>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C36EA230-F78C-487A-8462-B0A758F3543B}" type="slidenum">
              <a:rPr lang="nl-NL" smtClean="0"/>
              <a:t>18</a:t>
            </a:fld>
            <a:endParaRPr lang="nl-NL"/>
          </a:p>
        </p:txBody>
      </p:sp>
    </p:spTree>
    <p:extLst>
      <p:ext uri="{BB962C8B-B14F-4D97-AF65-F5344CB8AC3E}">
        <p14:creationId xmlns:p14="http://schemas.microsoft.com/office/powerpoint/2010/main" val="3179835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Aanbevelingen Hoofdstuk</a:t>
            </a:r>
            <a:r>
              <a:rPr lang="nl-NL" b="1" baseline="0" dirty="0" smtClean="0"/>
              <a:t> 4</a:t>
            </a:r>
          </a:p>
          <a:p>
            <a:endParaRPr lang="nl-NL" b="1" baseline="0" dirty="0" smtClean="0"/>
          </a:p>
          <a:p>
            <a:r>
              <a:rPr lang="nl-NL" b="0" baseline="0" dirty="0" smtClean="0"/>
              <a:t>Aan het einde van hoofdstuk 4 geeft de richtlijn 9 aanbevelingen. Op deze sheet geven wij er 5 weer. Kies gerust voor andere aanbevelingen uit dit hoofdstuk, als je die liever zou willen bespreken. </a:t>
            </a:r>
            <a:endParaRPr lang="nl-NL" b="0" dirty="0" smtClean="0"/>
          </a:p>
          <a:p>
            <a:endParaRPr lang="nl-NL" dirty="0"/>
          </a:p>
        </p:txBody>
      </p:sp>
      <p:sp>
        <p:nvSpPr>
          <p:cNvPr id="4" name="Tijdelijke aanduiding voor dianummer 3"/>
          <p:cNvSpPr>
            <a:spLocks noGrp="1"/>
          </p:cNvSpPr>
          <p:nvPr>
            <p:ph type="sldNum" sz="quarter" idx="10"/>
          </p:nvPr>
        </p:nvSpPr>
        <p:spPr/>
        <p:txBody>
          <a:bodyPr/>
          <a:lstStyle/>
          <a:p>
            <a:fld id="{C36EA230-F78C-487A-8462-B0A758F3543B}" type="slidenum">
              <a:rPr lang="nl-NL" smtClean="0"/>
              <a:t>19</a:t>
            </a:fld>
            <a:endParaRPr lang="nl-NL"/>
          </a:p>
        </p:txBody>
      </p:sp>
    </p:spTree>
    <p:extLst>
      <p:ext uri="{BB962C8B-B14F-4D97-AF65-F5344CB8AC3E}">
        <p14:creationId xmlns:p14="http://schemas.microsoft.com/office/powerpoint/2010/main" val="992778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Instructie (1 van 2)</a:t>
            </a:r>
            <a:r>
              <a:rPr lang="nl-NL" b="1" baseline="0" dirty="0" smtClean="0"/>
              <a:t> </a:t>
            </a:r>
            <a:r>
              <a:rPr lang="nl-NL" baseline="0" dirty="0" smtClean="0"/>
              <a:t/>
            </a:r>
            <a:br>
              <a:rPr lang="nl-NL" baseline="0" dirty="0" smtClean="0"/>
            </a:br>
            <a:r>
              <a:rPr lang="nl-NL" baseline="0" dirty="0" smtClean="0"/>
              <a:t/>
            </a:r>
            <a:br>
              <a:rPr lang="nl-NL" baseline="0" dirty="0" smtClean="0"/>
            </a:br>
            <a:r>
              <a:rPr lang="nl-NL" dirty="0" smtClean="0"/>
              <a:t>Op</a:t>
            </a:r>
            <a:r>
              <a:rPr lang="nl-NL" baseline="0" dirty="0" smtClean="0"/>
              <a:t> deze slide lees je waarvoor je de powerpointpresentatie over de </a:t>
            </a:r>
            <a:r>
              <a:rPr lang="nl-NL" i="1" baseline="0" dirty="0" smtClean="0"/>
              <a:t>Richtlijn KOPP  </a:t>
            </a:r>
            <a:r>
              <a:rPr lang="nl-NL" baseline="0" dirty="0" smtClean="0"/>
              <a:t>kunt gebruiken. Het is belangrijk om te weten dat je de presentatie naar eigen inzicht (verder) kunt vormgeven! Haal deze slide eruit wanneer je gaat presenteren. </a:t>
            </a:r>
            <a:endParaRPr lang="nl-NL"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2</a:t>
            </a:fld>
            <a:endParaRPr lang="nl-NL">
              <a:solidFill>
                <a:prstClr val="black"/>
              </a:solidFill>
            </a:endParaRPr>
          </a:p>
        </p:txBody>
      </p:sp>
    </p:spTree>
    <p:extLst>
      <p:ext uri="{BB962C8B-B14F-4D97-AF65-F5344CB8AC3E}">
        <p14:creationId xmlns:p14="http://schemas.microsoft.com/office/powerpoint/2010/main" val="41633957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baseline="0" dirty="0" smtClean="0">
                <a:solidFill>
                  <a:schemeClr val="tx1"/>
                </a:solidFill>
                <a:latin typeface="+mn-lt"/>
                <a:ea typeface="+mn-ea"/>
                <a:cs typeface="+mn-cs"/>
              </a:rPr>
              <a:t>Hoofdstuk 5: Inzetten van interventies</a:t>
            </a:r>
          </a:p>
          <a:p>
            <a:endParaRPr lang="nl-NL"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nl-NL" sz="1200" b="0" i="0" u="none" strike="noStrike" kern="1200" baseline="0" dirty="0" smtClean="0">
                <a:solidFill>
                  <a:schemeClr val="tx1"/>
                </a:solidFill>
                <a:latin typeface="+mn-lt"/>
                <a:ea typeface="+mn-ea"/>
                <a:cs typeface="+mn-cs"/>
              </a:rPr>
              <a:t>In dit hoofdstuk wordt de volgende uitgangsvraag beantwoord: Wat zijn, voor verschillende leeftijdsgroepen, effectieve preventieve interventies voor KOPP-problematiek die de jeugdhulp zelfstandig of in samenwerking met andere sectoren kan inzetten?  </a:t>
            </a:r>
          </a:p>
          <a:p>
            <a:endParaRPr lang="nl-NL" sz="1200" b="0" i="0" u="none" strike="noStrike"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nl-NL" b="1" dirty="0" smtClean="0"/>
              <a:t>Keuzes maken voor interventies</a:t>
            </a:r>
          </a:p>
          <a:p>
            <a:pPr marL="0" marR="0" lvl="1" indent="0" algn="l" defTabSz="914400" rtl="0" eaLnBrk="1" fontAlgn="auto" latinLnBrk="0" hangingPunct="1">
              <a:lnSpc>
                <a:spcPct val="100000"/>
              </a:lnSpc>
              <a:spcBef>
                <a:spcPts val="0"/>
              </a:spcBef>
              <a:spcAft>
                <a:spcPts val="0"/>
              </a:spcAft>
              <a:buClrTx/>
              <a:buSzTx/>
              <a:buFontTx/>
              <a:buNone/>
              <a:tabLst/>
              <a:defRPr/>
            </a:pPr>
            <a:r>
              <a:rPr lang="nl-NL" dirty="0" smtClean="0"/>
              <a:t>Naast risico-inschatting biedt de SIK-lijst ook bijbehorende handelingsadviezen en interventies. De geadviseerde interventies kunnen gericht zijn op de jeugdige, de ouder(s) en/of de omgeving. Als bijvoorbeeld volgens de checklist een jeugdige weinig zicht heeft op de problemen van de ouder(s), krijgt de jeugdprofessional het advies de jeugdige te wijzen op een voorlichtingsbrochure of specifieke KOPP-website. En blijkt uit de checklist verwaarlozing, lichamelijke, psychische en/of seksuele mishandeling, dan verwijst de SIK-lijst de jeugdprofessional naar de </a:t>
            </a:r>
            <a:r>
              <a:rPr lang="nl-NL" i="1" dirty="0" smtClean="0"/>
              <a:t>Richtlijn Kindermishandeling</a:t>
            </a:r>
            <a:r>
              <a:rPr lang="nl-NL"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nl-NL" sz="1200" b="0" i="0" u="none" strike="noStrike"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nl-NL" dirty="0" smtClean="0"/>
              <a:t>Psycho-educatie vormt een eerste stap in de aanpak van KOPP-problematiek. Er zijn verschillende materialen en (interactieve) websites met informatie en adviezen voor jeugdigen, ouders en hulpverleners. Hieronder volgt een overzicht en korte beschrijving van een aantal materialen en websites. Deze zijn door de werkgroep geschikt bevonden.</a:t>
            </a:r>
            <a:endParaRPr lang="nl-NL" sz="1200" b="0" i="0" u="none" strike="noStrike" kern="1200" baseline="0" dirty="0" smtClean="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C36EA230-F78C-487A-8462-B0A758F3543B}" type="slidenum">
              <a:rPr lang="nl-NL" smtClean="0">
                <a:solidFill>
                  <a:prstClr val="black"/>
                </a:solidFill>
              </a:rPr>
              <a:pPr/>
              <a:t>20</a:t>
            </a:fld>
            <a:endParaRPr lang="nl-NL">
              <a:solidFill>
                <a:prstClr val="black"/>
              </a:solidFill>
            </a:endParaRPr>
          </a:p>
        </p:txBody>
      </p:sp>
    </p:spTree>
    <p:extLst>
      <p:ext uri="{BB962C8B-B14F-4D97-AF65-F5344CB8AC3E}">
        <p14:creationId xmlns:p14="http://schemas.microsoft.com/office/powerpoint/2010/main" val="31798357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Overzicht van interventies</a:t>
            </a:r>
          </a:p>
          <a:p>
            <a:r>
              <a:rPr lang="nl-NL" dirty="0" smtClean="0"/>
              <a:t>Psycho-educatie vormt een eerste stap in de aanpak van KOPP-problematiek. </a:t>
            </a:r>
          </a:p>
          <a:p>
            <a:endParaRPr lang="nl-NL" dirty="0" smtClean="0"/>
          </a:p>
          <a:p>
            <a:r>
              <a:rPr lang="nl-NL" dirty="0" smtClean="0"/>
              <a:t>De interventies die de jeugdhulp bij KOPP-problematiek kan inzetten, kunnen specifiek voor de KOPP-doelgroep zijn ontwikkeld of meer generiek van aard zijn.</a:t>
            </a:r>
            <a:r>
              <a:rPr lang="nl-NL" baseline="0" dirty="0" smtClean="0"/>
              <a:t> </a:t>
            </a:r>
            <a:r>
              <a:rPr lang="nl-NL" dirty="0" smtClean="0"/>
              <a:t>In</a:t>
            </a:r>
            <a:r>
              <a:rPr lang="nl-NL" baseline="0" dirty="0" smtClean="0"/>
              <a:t> het schema op deze dia zie je de </a:t>
            </a:r>
            <a:r>
              <a:rPr lang="nl-NL" dirty="0" smtClean="0"/>
              <a:t>KOPP-specifieke interventies die minimaal als ‘theoretisch goed onderbouwd’ zijn opgenomen in de Databank Effectieve Jeugdinterventies (DEJ), of die zijn aanbevolen door de werkgroep (uit de praktijk) en in wetenschappelijk onderzoek gunstige uitkomsten laten zien.</a:t>
            </a:r>
          </a:p>
          <a:p>
            <a:endParaRPr lang="nl-NL" dirty="0" smtClean="0"/>
          </a:p>
          <a:p>
            <a:r>
              <a:rPr lang="nl-NL" dirty="0" smtClean="0"/>
              <a:t>Deze interventies richten zich op alle beïnvloedbare risico- en beschermende factoren. Meer informatie over de KOPP-specifieke interventies is te vinden in de DEJ en in de onderbouwing van deze richtlijn.</a:t>
            </a:r>
          </a:p>
        </p:txBody>
      </p:sp>
      <p:sp>
        <p:nvSpPr>
          <p:cNvPr id="4" name="Tijdelijke aanduiding voor dianummer 3"/>
          <p:cNvSpPr>
            <a:spLocks noGrp="1"/>
          </p:cNvSpPr>
          <p:nvPr>
            <p:ph type="sldNum" sz="quarter" idx="10"/>
          </p:nvPr>
        </p:nvSpPr>
        <p:spPr/>
        <p:txBody>
          <a:bodyPr/>
          <a:lstStyle/>
          <a:p>
            <a:fld id="{C36EA230-F78C-487A-8462-B0A758F3543B}" type="slidenum">
              <a:rPr lang="nl-NL" smtClean="0"/>
              <a:t>21</a:t>
            </a:fld>
            <a:endParaRPr lang="nl-NL"/>
          </a:p>
        </p:txBody>
      </p:sp>
    </p:spTree>
    <p:extLst>
      <p:ext uri="{BB962C8B-B14F-4D97-AF65-F5344CB8AC3E}">
        <p14:creationId xmlns:p14="http://schemas.microsoft.com/office/powerpoint/2010/main" val="2689995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Aanbevelingen Hoofdstuk</a:t>
            </a:r>
            <a:r>
              <a:rPr lang="nl-NL" b="1" baseline="0" dirty="0" smtClean="0"/>
              <a:t> 5</a:t>
            </a:r>
          </a:p>
          <a:p>
            <a:endParaRPr lang="nl-NL" b="1" baseline="0" dirty="0" smtClean="0"/>
          </a:p>
          <a:p>
            <a:pPr marL="171450" indent="-171450">
              <a:buFont typeface="Arial" panose="020B0604020202020204" pitchFamily="34" charset="0"/>
              <a:buChar char="•"/>
            </a:pPr>
            <a:r>
              <a:rPr lang="nl-NL" dirty="0" smtClean="0"/>
              <a:t>Op de slide worden een paar aanbevelingen genoemd uit dit hoofdstuk. Andere aanbevelingen</a:t>
            </a:r>
            <a:r>
              <a:rPr lang="nl-NL" baseline="0" dirty="0" smtClean="0"/>
              <a:t> zijn in de richtlijn te lezen!</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C36EA230-F78C-487A-8462-B0A758F3543B}" type="slidenum">
              <a:rPr lang="nl-NL" smtClean="0"/>
              <a:t>22</a:t>
            </a:fld>
            <a:endParaRPr lang="nl-NL"/>
          </a:p>
        </p:txBody>
      </p:sp>
    </p:spTree>
    <p:extLst>
      <p:ext uri="{BB962C8B-B14F-4D97-AF65-F5344CB8AC3E}">
        <p14:creationId xmlns:p14="http://schemas.microsoft.com/office/powerpoint/2010/main" val="28107280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baseline="0" dirty="0" smtClean="0">
                <a:solidFill>
                  <a:schemeClr val="tx1"/>
                </a:solidFill>
                <a:latin typeface="+mn-lt"/>
                <a:ea typeface="+mn-ea"/>
                <a:cs typeface="+mn-cs"/>
              </a:rPr>
              <a:t>Hoofdstuk 6: Omgaan met ingewikkelde situaties</a:t>
            </a:r>
            <a:endParaRPr lang="nl-NL"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nl-NL" sz="1200" b="0" i="0" u="none" strike="noStrike" kern="1200" baseline="0" dirty="0" smtClean="0">
                <a:solidFill>
                  <a:schemeClr val="tx1"/>
                </a:solidFill>
                <a:latin typeface="+mn-lt"/>
                <a:ea typeface="+mn-ea"/>
                <a:cs typeface="+mn-cs"/>
              </a:rPr>
              <a:t>In dit hoofdstuk wordt de volgende uitgangsvragen beantwoord: </a:t>
            </a:r>
          </a:p>
          <a:p>
            <a:pPr>
              <a:buFont typeface="Arial" panose="020B0604020202020204" pitchFamily="34" charset="0"/>
              <a:buNone/>
            </a:pPr>
            <a:r>
              <a:rPr lang="nl-NL" sz="2000" b="1" dirty="0" smtClean="0"/>
              <a:t>Uitgangsvraag 6: </a:t>
            </a:r>
            <a:r>
              <a:rPr lang="nl-NL" sz="2000" dirty="0" smtClean="0"/>
              <a:t>Hoe kunnen hulpverleners omgaan met ouders die niet bereid zijn hun kind te laten behandelen? </a:t>
            </a:r>
          </a:p>
          <a:p>
            <a:pPr>
              <a:buFont typeface="Arial" panose="020B0604020202020204" pitchFamily="34" charset="0"/>
              <a:buNone/>
            </a:pPr>
            <a:r>
              <a:rPr lang="nl-NL" sz="2000" b="1" dirty="0" smtClean="0"/>
              <a:t>Uitgangsvraag 7: </a:t>
            </a:r>
            <a:r>
              <a:rPr lang="nl-NL" sz="2000" dirty="0" smtClean="0"/>
              <a:t>Hoe kunnen hulpverleners omgaan met de situatie waarin het onduidelijk is of de ouder een psychisch of </a:t>
            </a:r>
            <a:r>
              <a:rPr lang="nl-NL" sz="2000" dirty="0" err="1" smtClean="0"/>
              <a:t>verslavings</a:t>
            </a:r>
            <a:r>
              <a:rPr lang="nl-NL" sz="2000" dirty="0" smtClean="0"/>
              <a:t> probleem heeft, maar er wel een vermoeden is? </a:t>
            </a:r>
          </a:p>
          <a:p>
            <a:pPr>
              <a:buFont typeface="Arial" panose="020B0604020202020204" pitchFamily="34" charset="0"/>
              <a:buNone/>
            </a:pPr>
            <a:r>
              <a:rPr lang="nl-NL" sz="2000" b="1" dirty="0" smtClean="0"/>
              <a:t>Uitgangsvraag 8: </a:t>
            </a:r>
            <a:r>
              <a:rPr lang="nl-NL" sz="2000" dirty="0" smtClean="0"/>
              <a:t>Hoe kunnen hulpverleners omgaan met ouders die geen hulp voor hun psychische of verslavingsproblemen willen? </a:t>
            </a:r>
          </a:p>
          <a:p>
            <a:pPr>
              <a:buFont typeface="Arial" panose="020B0604020202020204" pitchFamily="34" charset="0"/>
              <a:buNone/>
            </a:pPr>
            <a:r>
              <a:rPr lang="nl-NL" sz="2000" b="1" dirty="0" smtClean="0"/>
              <a:t>Uitgangsvraag 9: </a:t>
            </a:r>
            <a:r>
              <a:rPr lang="nl-NL" sz="2000" dirty="0" smtClean="0"/>
              <a:t>Hoe kan worden omgegaan met het feit dat de beschikbaarheid van interventies die in deze richtlijn worden geadviseerd, verschilt per gemeente en daarbinnen ook per jaar kan verschillen? </a:t>
            </a:r>
          </a:p>
          <a:p>
            <a:endParaRPr lang="nl-NL" sz="1200" b="0" i="0" u="none" strike="noStrike" kern="1200" baseline="0" dirty="0" smtClean="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C36EA230-F78C-487A-8462-B0A758F3543B}" type="slidenum">
              <a:rPr lang="nl-NL" smtClean="0">
                <a:solidFill>
                  <a:prstClr val="black"/>
                </a:solidFill>
              </a:rPr>
              <a:pPr/>
              <a:t>23</a:t>
            </a:fld>
            <a:endParaRPr lang="nl-NL">
              <a:solidFill>
                <a:prstClr val="black"/>
              </a:solidFill>
            </a:endParaRPr>
          </a:p>
        </p:txBody>
      </p:sp>
    </p:spTree>
    <p:extLst>
      <p:ext uri="{BB962C8B-B14F-4D97-AF65-F5344CB8AC3E}">
        <p14:creationId xmlns:p14="http://schemas.microsoft.com/office/powerpoint/2010/main" val="31798357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1" baseline="0" dirty="0" smtClean="0"/>
              <a:t>Aanbevelingen Hoofdstuk 6</a:t>
            </a:r>
          </a:p>
          <a:p>
            <a:pPr marL="0" marR="0" indent="0" algn="l" defTabSz="914400" rtl="0" eaLnBrk="1" fontAlgn="auto" latinLnBrk="0" hangingPunct="1">
              <a:lnSpc>
                <a:spcPct val="100000"/>
              </a:lnSpc>
              <a:spcBef>
                <a:spcPts val="0"/>
              </a:spcBef>
              <a:spcAft>
                <a:spcPts val="0"/>
              </a:spcAft>
              <a:buClrTx/>
              <a:buSzTx/>
              <a:buFontTx/>
              <a:buNone/>
              <a:tabLst/>
              <a:defRPr/>
            </a:pPr>
            <a:endParaRPr lang="nl-NL"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0" baseline="0" dirty="0" smtClean="0"/>
              <a:t>Aan het einde van hoofdstuk 6 geeft de richtlijn 5 aanbevelingen. Op deze slide staan hiervan een ingekorte versie. Bekijk voor de volledige aanbevelingen hoofdstuk 6 van de richtlijn.</a:t>
            </a:r>
            <a:endParaRPr lang="nl-NL" b="0" dirty="0" smtClean="0"/>
          </a:p>
          <a:p>
            <a:endParaRPr lang="nl-NL" dirty="0"/>
          </a:p>
        </p:txBody>
      </p:sp>
      <p:sp>
        <p:nvSpPr>
          <p:cNvPr id="4" name="Tijdelijke aanduiding voor dianummer 3"/>
          <p:cNvSpPr>
            <a:spLocks noGrp="1"/>
          </p:cNvSpPr>
          <p:nvPr>
            <p:ph type="sldNum" sz="quarter" idx="10"/>
          </p:nvPr>
        </p:nvSpPr>
        <p:spPr/>
        <p:txBody>
          <a:bodyPr/>
          <a:lstStyle/>
          <a:p>
            <a:fld id="{C36EA230-F78C-487A-8462-B0A758F3543B}" type="slidenum">
              <a:rPr lang="nl-NL" smtClean="0"/>
              <a:t>24</a:t>
            </a:fld>
            <a:endParaRPr lang="nl-NL"/>
          </a:p>
        </p:txBody>
      </p:sp>
    </p:spTree>
    <p:extLst>
      <p:ext uri="{BB962C8B-B14F-4D97-AF65-F5344CB8AC3E}">
        <p14:creationId xmlns:p14="http://schemas.microsoft.com/office/powerpoint/2010/main" val="33006371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Vragen?</a:t>
            </a:r>
          </a:p>
          <a:p>
            <a:endParaRPr lang="nl-NL" b="1" dirty="0" smtClean="0"/>
          </a:p>
          <a:p>
            <a:r>
              <a:rPr lang="nl-NL" b="0" dirty="0" smtClean="0"/>
              <a:t>Het</a:t>
            </a:r>
            <a:r>
              <a:rPr lang="nl-NL" b="0" baseline="0" dirty="0" smtClean="0"/>
              <a:t> is altijd goed om tijd in te ruimen voor vragen. Wie in de zaal heeft er een vraag?</a:t>
            </a:r>
          </a:p>
          <a:p>
            <a:endParaRPr lang="nl-NL" b="0" baseline="0" dirty="0" smtClean="0"/>
          </a:p>
          <a:p>
            <a:r>
              <a:rPr lang="nl-NL" b="0" baseline="0" dirty="0" smtClean="0"/>
              <a:t>Willen jij en je collega’s gaan werken met deze richtlijn? Bespreek dan hoe jullie na deze presentatie verder gaan. De materialen die online staan (zie slide 9) kunnen je helpen. Start bijvoorbeeld met het werkblad: ga hier in duo’s mee aan de slag en bespreek jullie bevindingen later in een teamoverleg. </a:t>
            </a:r>
            <a:endParaRPr lang="nl-NL" b="0"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25</a:t>
            </a:fld>
            <a:endParaRPr lang="nl-NL">
              <a:solidFill>
                <a:prstClr val="black"/>
              </a:solidFill>
            </a:endParaRPr>
          </a:p>
        </p:txBody>
      </p:sp>
    </p:spTree>
    <p:extLst>
      <p:ext uri="{BB962C8B-B14F-4D97-AF65-F5344CB8AC3E}">
        <p14:creationId xmlns:p14="http://schemas.microsoft.com/office/powerpoint/2010/main" val="6219301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5A91D9E-36A9-4CA1-93FB-EF2627B9E5F0}" type="slidenum">
              <a:rPr lang="nl-NL" smtClean="0">
                <a:solidFill>
                  <a:prstClr val="black"/>
                </a:solidFill>
              </a:rPr>
              <a:pPr/>
              <a:t>26</a:t>
            </a:fld>
            <a:endParaRPr lang="nl-NL">
              <a:solidFill>
                <a:prstClr val="black"/>
              </a:solidFill>
            </a:endParaRPr>
          </a:p>
        </p:txBody>
      </p:sp>
    </p:spTree>
    <p:extLst>
      <p:ext uri="{BB962C8B-B14F-4D97-AF65-F5344CB8AC3E}">
        <p14:creationId xmlns:p14="http://schemas.microsoft.com/office/powerpoint/2010/main" val="2503548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1" dirty="0" smtClean="0"/>
              <a:t>Instructie (2 van 2)</a:t>
            </a:r>
            <a:r>
              <a:rPr lang="nl-NL" b="1" baseline="0" dirty="0" smtClean="0"/>
              <a:t> </a:t>
            </a:r>
            <a:r>
              <a:rPr lang="nl-NL" baseline="0" dirty="0" smtClean="0"/>
              <a:t/>
            </a:r>
            <a:br>
              <a:rPr lang="nl-NL" baseline="0" dirty="0" smtClean="0"/>
            </a:br>
            <a:r>
              <a:rPr lang="nl-NL" baseline="0" dirty="0" smtClean="0"/>
              <a:t/>
            </a:r>
            <a:br>
              <a:rPr lang="nl-NL" baseline="0" dirty="0" smtClean="0"/>
            </a:br>
            <a:r>
              <a:rPr lang="nl-NL" baseline="0" dirty="0" smtClean="0"/>
              <a:t>Wil je aan de slag gaan met deze powerpoint? Super! Nog een paar tips om je op weg te helpen. Haal deze slide eruit wanneer je gaat presenteren.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3</a:t>
            </a:fld>
            <a:endParaRPr lang="nl-NL">
              <a:solidFill>
                <a:prstClr val="black"/>
              </a:solidFill>
            </a:endParaRPr>
          </a:p>
        </p:txBody>
      </p:sp>
    </p:spTree>
    <p:extLst>
      <p:ext uri="{BB962C8B-B14F-4D97-AF65-F5344CB8AC3E}">
        <p14:creationId xmlns:p14="http://schemas.microsoft.com/office/powerpoint/2010/main" val="815784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b="1" dirty="0" smtClean="0"/>
              <a:t>Deze presentatie</a:t>
            </a:r>
            <a:r>
              <a:rPr lang="nl-NL" dirty="0" smtClean="0"/>
              <a:t/>
            </a:r>
            <a:br>
              <a:rPr lang="nl-NL" dirty="0" smtClean="0"/>
            </a:br>
            <a:endParaRPr lang="nl-NL" dirty="0" smtClean="0"/>
          </a:p>
          <a:p>
            <a:pPr marL="0" indent="0">
              <a:buNone/>
            </a:pPr>
            <a:r>
              <a:rPr lang="nl-NL" dirty="0" smtClean="0"/>
              <a:t>De</a:t>
            </a:r>
            <a:r>
              <a:rPr lang="nl-NL" baseline="0" dirty="0" smtClean="0"/>
              <a:t> presentatie is als volgt opgebouwd:</a:t>
            </a:r>
          </a:p>
          <a:p>
            <a:pPr marL="228600" indent="-228600">
              <a:buAutoNum type="arabicPeriod"/>
            </a:pPr>
            <a:r>
              <a:rPr lang="nl-NL" baseline="0" dirty="0" smtClean="0"/>
              <a:t>Kort informatie over de richtlijnen jeugdhulp en jeugdbescherming. Wat zijn de 5 dingen die je er over moet weten?</a:t>
            </a:r>
          </a:p>
          <a:p>
            <a:pPr marL="228600" indent="-228600">
              <a:buAutoNum type="arabicPeriod"/>
            </a:pPr>
            <a:r>
              <a:rPr lang="nl-NL" baseline="0" dirty="0" smtClean="0"/>
              <a:t>Toelichting op de </a:t>
            </a:r>
            <a:r>
              <a:rPr lang="nl-NL" i="1" baseline="0" dirty="0" smtClean="0"/>
              <a:t>Richtlijn KOPP</a:t>
            </a:r>
            <a:r>
              <a:rPr lang="nl-NL" baseline="0" dirty="0" smtClean="0"/>
              <a:t>. De onderwerpen die op de slide genoemd staan, corresponderen met de hoofdstukken uit de richtlijn.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C36EA230-F78C-487A-8462-B0A758F3543B}" type="slidenum">
              <a:rPr lang="nl-NL" smtClean="0"/>
              <a:t>4</a:t>
            </a:fld>
            <a:endParaRPr lang="nl-NL"/>
          </a:p>
        </p:txBody>
      </p:sp>
    </p:spTree>
    <p:extLst>
      <p:ext uri="{BB962C8B-B14F-4D97-AF65-F5344CB8AC3E}">
        <p14:creationId xmlns:p14="http://schemas.microsoft.com/office/powerpoint/2010/main" val="2040555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1. Richtlijnen jeugdhulp en jeugdbescherming</a:t>
            </a:r>
          </a:p>
          <a:p>
            <a:endParaRPr lang="nl-NL"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t>Richtlijnen jeugdhulp</a:t>
            </a:r>
            <a:r>
              <a:rPr lang="nl-NL" baseline="0" dirty="0" smtClean="0"/>
              <a:t> en jeugdbescherming</a:t>
            </a:r>
            <a:r>
              <a:rPr lang="nl-NL" dirty="0" smtClean="0"/>
              <a:t> is een initiatief van de beroepsverenigingen Nederlands Instituut van Psychologen (NIP), Nederlandse</a:t>
            </a:r>
            <a:r>
              <a:rPr lang="nl-NL" baseline="0" dirty="0" smtClean="0"/>
              <a:t> vereniging van pedagogen en onderwijskundigen (NVO) en de Nederlandse Vereniging van Maatschappelijk Werkers (</a:t>
            </a:r>
            <a:r>
              <a:rPr lang="nl-NL" dirty="0" smtClean="0"/>
              <a:t>NVMW). Dat de beroepsverenigingen hierin het initiatief nemen is niet vreemd. Beroepsverenigingen zijn er om professionals te ondersteunen bij de uitoefening van hun beroep, richtlijnen horen daarbij.</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t>Richtlijnen zijn bedoeld om jeugdprofessionals te ondersteunen in hun dagelijkse werk. De richtlijnen jeugdhulp en jeugdbescherming bieden een overzicht van de laatste kennis: op basis van wetenschap, praktijk én cliëntvoorkeuren. </a:t>
            </a:r>
            <a:r>
              <a:rPr lang="nl-NL" sz="1200" b="0" i="0" u="none" strike="noStrike" kern="1200" baseline="0" dirty="0" smtClean="0">
                <a:solidFill>
                  <a:schemeClr val="tx1"/>
                </a:solidFill>
                <a:latin typeface="+mn-lt"/>
                <a:ea typeface="+mn-ea"/>
                <a:cs typeface="+mn-cs"/>
              </a:rPr>
              <a:t>Een richtlijn helpt jeugdprofessionals bij het maken van een goede en professionele afweging. Ook voor cliënten zijn richtlijnen belangrijk. Een cliënt moet in Drenthe dezelfde keuzes voorgelegd krijgen als in Zuid-Holland. En bijvoorbeeld niet in de ene provincie sneller uit huis geplaatst worden dan in de andere.</a:t>
            </a:r>
            <a:endParaRPr lang="nl-NL"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t>De ontwikkeling en invoering</a:t>
            </a:r>
            <a:r>
              <a:rPr lang="nl-NL" baseline="0" dirty="0" smtClean="0"/>
              <a:t> van de richtlijnen (‘Programma Richtlijnen jeugdhulp en jeugdbescherming’) is g</a:t>
            </a:r>
            <a:r>
              <a:rPr lang="nl-NL" dirty="0" smtClean="0"/>
              <a:t>efinancierd</a:t>
            </a:r>
            <a:r>
              <a:rPr lang="nl-NL" baseline="0" dirty="0" smtClean="0"/>
              <a:t> door het ministerie van Volksgezondheid, Welzijn en Sport. De dagelijkse uitvoering van het programma berust bij het Nederlands Jeugdinstituut. Dat betekent bijvoorbeeld dat medewerkers van het NJi de richtlijnontwikkeling coördineren en organisaties begeleiden bij het invoeren van richtlijnen.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baseline="0" dirty="0" smtClean="0"/>
              <a:t>Tussen 2011 en 2015 worden er 14 richtlijnen ontwikkeld. Op de volgende slide vind je de onderwerpen van deze richtlijnen.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baseline="0" dirty="0" smtClean="0"/>
              <a:t>Een richtlijn wordt gepubliceerd zodra deze richtlijn geautoriseerd is door de beroepsverenigingen. </a:t>
            </a:r>
            <a:r>
              <a:rPr lang="nl-NL" dirty="0" smtClean="0"/>
              <a:t>De richtlijn kan vanaf dan beschouwd worden als het overeengekomen niveau van verantwoorde zorg voor de beroepsgroep als geheel. </a:t>
            </a:r>
            <a:endParaRPr lang="nl-NL" baseline="0" dirty="0" smtClean="0"/>
          </a:p>
          <a:p>
            <a:endParaRPr lang="nl-NL"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5</a:t>
            </a:fld>
            <a:endParaRPr lang="nl-NL">
              <a:solidFill>
                <a:prstClr val="black"/>
              </a:solidFill>
            </a:endParaRPr>
          </a:p>
        </p:txBody>
      </p:sp>
    </p:spTree>
    <p:extLst>
      <p:ext uri="{BB962C8B-B14F-4D97-AF65-F5344CB8AC3E}">
        <p14:creationId xmlns:p14="http://schemas.microsoft.com/office/powerpoint/2010/main" val="2738579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Richtlijnen</a:t>
            </a:r>
          </a:p>
          <a:p>
            <a:endParaRPr lang="nl-NL" dirty="0" smtClean="0"/>
          </a:p>
          <a:p>
            <a:r>
              <a:rPr lang="nl-NL" dirty="0" smtClean="0"/>
              <a:t>Op</a:t>
            </a:r>
            <a:r>
              <a:rPr lang="nl-NL" baseline="0" dirty="0" smtClean="0"/>
              <a:t> deze slide zie je welke richtlijnen er zijn. Op de website www.richtlijnenjeugdhulp.nl vind je welke richtlijnen al gepubliceerd zijn (en dus geautoriseerd zijn door de beroepsverenigingen). </a:t>
            </a:r>
          </a:p>
          <a:p>
            <a:r>
              <a:rPr lang="nl-NL" baseline="0" dirty="0" smtClean="0"/>
              <a:t>Waarom juist deze onderwerpen? In veldonderzoek (bijvoorbeeld gesprekken met professionals) is gekeken waar het in de jeugdhulp en jeugdbescherming wringt, waar verschillen in aanpak zitten. De onderwerpen van de richtlijnen zijn gekozen op basis van urgentie en haalbaarheid. </a:t>
            </a:r>
          </a:p>
          <a:p>
            <a:endParaRPr lang="nl-NL" baseline="0" dirty="0" smtClean="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6</a:t>
            </a:fld>
            <a:endParaRPr lang="nl-NL">
              <a:solidFill>
                <a:prstClr val="black"/>
              </a:solidFill>
            </a:endParaRPr>
          </a:p>
        </p:txBody>
      </p:sp>
    </p:spTree>
    <p:extLst>
      <p:ext uri="{BB962C8B-B14F-4D97-AF65-F5344CB8AC3E}">
        <p14:creationId xmlns:p14="http://schemas.microsoft.com/office/powerpoint/2010/main" val="354069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1" dirty="0" smtClean="0"/>
              <a:t>De 5 belangrijkste boodschappen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nl-NL" b="1" dirty="0" smtClean="0"/>
              <a:t>Richtlijnen zijn van</a:t>
            </a:r>
            <a:r>
              <a:rPr lang="nl-NL" b="1" baseline="0" dirty="0" smtClean="0"/>
              <a:t> en voor professionals. </a:t>
            </a:r>
            <a:r>
              <a:rPr lang="nl-NL" baseline="0" dirty="0" smtClean="0"/>
              <a:t>Richtlijnen zijn de gezamenlijk</a:t>
            </a:r>
            <a:r>
              <a:rPr lang="nl-NL" sz="1200" kern="1200" dirty="0" smtClean="0">
                <a:solidFill>
                  <a:schemeClr val="tx1"/>
                </a:solidFill>
                <a:effectLst/>
                <a:latin typeface="+mn-lt"/>
                <a:ea typeface="+mn-ea"/>
                <a:cs typeface="+mn-cs"/>
              </a:rPr>
              <a:t>e </a:t>
            </a:r>
            <a:r>
              <a:rPr lang="nl-NL" sz="1200" i="1" kern="1200" dirty="0" smtClean="0">
                <a:solidFill>
                  <a:schemeClr val="tx1"/>
                </a:solidFill>
                <a:effectLst/>
                <a:latin typeface="+mn-lt"/>
                <a:ea typeface="+mn-ea"/>
                <a:cs typeface="+mn-cs"/>
              </a:rPr>
              <a:t>body of </a:t>
            </a:r>
            <a:r>
              <a:rPr lang="nl-NL" sz="1200" i="1" kern="1200" dirty="0" err="1" smtClean="0">
                <a:solidFill>
                  <a:schemeClr val="tx1"/>
                </a:solidFill>
                <a:effectLst/>
                <a:latin typeface="+mn-lt"/>
                <a:ea typeface="+mn-ea"/>
                <a:cs typeface="+mn-cs"/>
              </a:rPr>
              <a:t>knowledge</a:t>
            </a:r>
            <a:r>
              <a:rPr lang="nl-NL" sz="1200" kern="1200" dirty="0" smtClean="0">
                <a:solidFill>
                  <a:schemeClr val="tx1"/>
                </a:solidFill>
                <a:effectLst/>
                <a:latin typeface="+mn-lt"/>
                <a:ea typeface="+mn-ea"/>
                <a:cs typeface="+mn-cs"/>
              </a:rPr>
              <a:t> om vanuit te werken, om trots op te zijn en om gefundeerd van af te wijken als je daar samen met je cliënt voor kiest. </a:t>
            </a:r>
            <a:r>
              <a:rPr lang="nl-NL" sz="1200" kern="1200" baseline="0" dirty="0" smtClean="0">
                <a:solidFill>
                  <a:schemeClr val="tx1"/>
                </a:solidFill>
                <a:effectLst/>
                <a:latin typeface="+mn-lt"/>
                <a:ea typeface="+mn-ea"/>
                <a:cs typeface="+mn-cs"/>
              </a:rPr>
              <a:t>Ze zijn </a:t>
            </a:r>
            <a:r>
              <a:rPr lang="nl-NL" baseline="0" dirty="0" smtClean="0"/>
              <a:t>bedoeld voor jeugdprofessionals: alle richtlijnen zijn geschreven voor jeugdzorgwerkers en gedragswetenschappers. De beroepsverenigingen zijn eigenaar van de richtlijnen.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nl-NL"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nl-NL" b="1" dirty="0" smtClean="0"/>
              <a:t>Richtlijnen</a:t>
            </a:r>
            <a:r>
              <a:rPr lang="nl-NL" b="1" baseline="0" dirty="0" smtClean="0"/>
              <a:t> worden gemaakt en gebruikt samen met cliënten (ouders). </a:t>
            </a:r>
            <a:r>
              <a:rPr lang="nl-NL" dirty="0" smtClean="0"/>
              <a:t>Er is continu met cliënten samengewerkt in de ontwikkeling en invoering</a:t>
            </a:r>
            <a:r>
              <a:rPr lang="nl-NL" baseline="0" dirty="0" smtClean="0"/>
              <a:t> </a:t>
            </a:r>
            <a:r>
              <a:rPr lang="nl-NL" dirty="0" smtClean="0"/>
              <a:t>van richtlijnen. </a:t>
            </a:r>
            <a:r>
              <a:rPr lang="nl-NL" baseline="0" dirty="0" smtClean="0"/>
              <a:t>Een Cliëntentafel (een werkgroep van ervaringsdeskundigen, voornamelijk ouders) is ingesteld. Zij adviseren richtlijnontwikkelaars, bijvoorbeeld over het taalgebruik in richtlijnen, en denken mee over hoe richtlijnen het beste ingevoerd kunnen worden. Alle gepubliceerde richtlijnen onderschrijven het belang van een goede samenwerking tussen professionals, ouders en het kind of de jongere. </a:t>
            </a:r>
            <a:r>
              <a:rPr lang="nl-NL" dirty="0" smtClean="0"/>
              <a:t>Nu kunnen ouders en de jeugdige pas echt als volwaardig partner meedenken en meepraten als zij voldoende geïnformeerd zijn. De richtlijnen kunnen hierbij helpen. Bespreek als professional</a:t>
            </a:r>
            <a:r>
              <a:rPr lang="nl-NL" baseline="0" dirty="0" smtClean="0"/>
              <a:t> </a:t>
            </a:r>
            <a:r>
              <a:rPr lang="nl-NL" dirty="0" smtClean="0"/>
              <a:t>de richtlijn met ouders en jeugdige en wijs hen op het bestaan van een cliëntversie (info voor ouders).</a:t>
            </a:r>
            <a:r>
              <a:rPr lang="nl-NL" baseline="0" dirty="0" smtClean="0"/>
              <a:t> Leg (met behulp van deze informatie voor ouders) uit wat de verschillende opties zijn, </a:t>
            </a:r>
            <a:r>
              <a:rPr lang="nl-NL" dirty="0" smtClean="0"/>
              <a:t>om vervolgens samen na te gaan hoe zij tegen deze opties aankijken. Welke voorkeuren hebben ouders en wat willen ze juist</a:t>
            </a:r>
            <a:r>
              <a:rPr lang="nl-NL" baseline="0" dirty="0" smtClean="0"/>
              <a:t> niet? </a:t>
            </a:r>
            <a:r>
              <a:rPr lang="nl-NL" dirty="0" smtClean="0"/>
              <a:t>Zo komt er een proces van gedeelde besluitvorming (</a:t>
            </a:r>
            <a:r>
              <a:rPr lang="nl-NL" i="1" dirty="0" smtClean="0"/>
              <a:t>shared decision making</a:t>
            </a:r>
            <a:r>
              <a:rPr lang="nl-NL" dirty="0" smtClean="0"/>
              <a:t>) op gang. Meer informatie hierover vind je in elke richtlijn in de inleiding.</a:t>
            </a:r>
            <a:endParaRPr lang="nl-NL"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nl-NL" b="1"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nl-NL" b="1" dirty="0" smtClean="0"/>
              <a:t>Richtlijnen zijn gemaakt voor de praktijk</a:t>
            </a:r>
            <a:r>
              <a:rPr lang="nl-NL" baseline="0" dirty="0" smtClean="0"/>
              <a:t>. Bij elke richtlijn is gekeken: wat zijn (als het gaat om dit onderwerp) knelpunten en op welke vragen moet de richtlijn antwoord geven? Richtlijnen worden dus niet </a:t>
            </a:r>
            <a:r>
              <a:rPr lang="nl-NL" i="1" baseline="0" dirty="0" smtClean="0"/>
              <a:t>out of the blue </a:t>
            </a:r>
            <a:r>
              <a:rPr lang="nl-NL" baseline="0" dirty="0" smtClean="0"/>
              <a:t>ontwikkeld. Het uitvoeren van knelpuntenanalyses en het opstellen van uitgangsvragen is belangrijk!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nl-NL" sz="1000" b="1" kern="1200" baseline="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nl-NL" sz="1200" b="1" kern="1200" baseline="0" dirty="0" smtClean="0">
                <a:solidFill>
                  <a:schemeClr val="tx1"/>
                </a:solidFill>
                <a:latin typeface="+mn-lt"/>
                <a:ea typeface="+mn-ea"/>
                <a:cs typeface="+mn-cs"/>
              </a:rPr>
              <a:t>Ontwikkeling en invoering: het één kan niet zonder het ander. </a:t>
            </a:r>
            <a:r>
              <a:rPr lang="nl-NL" sz="1200" b="0" kern="1200" baseline="0" dirty="0" smtClean="0">
                <a:solidFill>
                  <a:schemeClr val="tx1"/>
                </a:solidFill>
                <a:latin typeface="+mn-lt"/>
                <a:ea typeface="+mn-ea"/>
                <a:cs typeface="+mn-cs"/>
              </a:rPr>
              <a:t>In het Programma Richtlijnen jeugdhulp en jeugdbescherming is er zowel voor de ontwikkeling als voor de invoering van richtlijnen aandacht. Zo zijn alle conceptrichtlijnen getest in de praktijk (iets wat in andere sectoren nog niet gebruikelijk is bij richtlijnontwikkeling!). In totaal hebben meer dan 400 professionals meegedaan aan zulke proefinvoeringen. I</a:t>
            </a:r>
            <a:r>
              <a:rPr lang="nl-NL" sz="1200" kern="1200" dirty="0" smtClean="0">
                <a:solidFill>
                  <a:schemeClr val="tx1"/>
                </a:solidFill>
                <a:effectLst/>
                <a:latin typeface="+mn-lt"/>
                <a:ea typeface="+mn-ea"/>
                <a:cs typeface="+mn-cs"/>
              </a:rPr>
              <a:t>n een periode van drie à vier maanden lazen zij de richtlijn, voerden ze aanbevelingen uit en reflecteerden</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op het werken met de desbetreffende richtlijn. Professionals zijn gevraagd naar hun ervaringen en </a:t>
            </a:r>
            <a:r>
              <a:rPr lang="nl-NL" sz="1200" kern="1200" baseline="0" dirty="0" smtClean="0">
                <a:solidFill>
                  <a:schemeClr val="tx1"/>
                </a:solidFill>
                <a:effectLst/>
                <a:latin typeface="+mn-lt"/>
                <a:ea typeface="+mn-ea"/>
                <a:cs typeface="+mn-cs"/>
              </a:rPr>
              <a:t>met behulp van deze informatie konden ontwikkelaars hun richtlijn verder aanscherpen.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nl-NL" b="1"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nl-NL" b="1" baseline="0" dirty="0" smtClean="0"/>
              <a:t>Het werken met richtlijnen is niet vrijblijvend.</a:t>
            </a:r>
            <a:r>
              <a:rPr lang="nl-NL" baseline="0" dirty="0" smtClean="0"/>
              <a:t> Je past de richtlijn toe of je legt uit waarom je van de richtlijn afwijkt. Pas toe of leg uit </a:t>
            </a:r>
            <a:r>
              <a:rPr lang="nl-NL" sz="1200" kern="1200" dirty="0" smtClean="0">
                <a:solidFill>
                  <a:schemeClr val="tx1"/>
                </a:solidFill>
                <a:effectLst/>
                <a:latin typeface="+mn-lt"/>
                <a:ea typeface="+mn-ea"/>
                <a:cs typeface="+mn-cs"/>
              </a:rPr>
              <a:t> ben je ten eerste aan jezelf verplicht. Zodat je scherp blijft op je eigen handelen en jezelf blijft ontwikkelen. Werken met richtlijnen ben je aan je werkgever verplicht. Als professional moet je kunnen aangeven wat je nodig hebt om de juiste hulp te kunnen bieden. En je bent het tot slot aan je cliënten verplicht. Zij verdienen de best beschikbare zorg en hebben recht op tekst en uitleg, wanneer je samen verschillende opties bespreekt en uiteindelijk een keuze maakt. </a:t>
            </a:r>
          </a:p>
          <a:p>
            <a:pPr>
              <a:defRPr/>
            </a:pPr>
            <a:endParaRPr lang="nl-NL"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7</a:t>
            </a:fld>
            <a:endParaRPr lang="nl-NL">
              <a:solidFill>
                <a:prstClr val="black"/>
              </a:solidFill>
            </a:endParaRPr>
          </a:p>
        </p:txBody>
      </p:sp>
    </p:spTree>
    <p:extLst>
      <p:ext uri="{BB962C8B-B14F-4D97-AF65-F5344CB8AC3E}">
        <p14:creationId xmlns:p14="http://schemas.microsoft.com/office/powerpoint/2010/main" val="2077069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nl-NL" b="1" dirty="0" smtClean="0"/>
              <a:t>2. Richtlijn KOPP</a:t>
            </a:r>
            <a:br>
              <a:rPr lang="nl-NL" b="1" dirty="0" smtClean="0"/>
            </a:br>
            <a:endParaRPr lang="nl-NL"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t>De</a:t>
            </a:r>
            <a:r>
              <a:rPr lang="nl-NL" baseline="0" dirty="0" smtClean="0"/>
              <a:t> richtlijn richt zich op </a:t>
            </a:r>
            <a:r>
              <a:rPr lang="nl-NL" dirty="0" smtClean="0"/>
              <a:t>jeugdigen van 0 tot 23 jaar van wie één of beide ouders psychische en/of verslavingsproblemen heeft/hebben.</a:t>
            </a:r>
            <a:r>
              <a:rPr lang="nl-NL" baseline="0" dirty="0" smtClean="0"/>
              <a:t> </a:t>
            </a:r>
            <a:r>
              <a:rPr lang="nl-NL" dirty="0" smtClean="0">
                <a:solidFill>
                  <a:schemeClr val="tx1">
                    <a:lumMod val="75000"/>
                    <a:lumOff val="25000"/>
                  </a:schemeClr>
                </a:solidFill>
              </a:rPr>
              <a:t>Dat kunnen psychische of verslavingsproblemen zijn en ook een persoonlijkheidsproblematiek volgens de DSM-5. </a:t>
            </a:r>
          </a:p>
          <a:p>
            <a:pPr marL="171450" indent="-171450">
              <a:buFont typeface="Arial" panose="020B0604020202020204" pitchFamily="34" charset="0"/>
              <a:buChar char="•"/>
            </a:pPr>
            <a:r>
              <a:rPr lang="nl-NL" dirty="0" smtClean="0"/>
              <a:t>De focus</a:t>
            </a:r>
            <a:r>
              <a:rPr lang="nl-NL" baseline="0" dirty="0" smtClean="0"/>
              <a:t> van deze richtlijn </a:t>
            </a:r>
            <a:r>
              <a:rPr lang="nl-NL" i="0" dirty="0" smtClean="0"/>
              <a:t>ligt op het inschatten van de aard en ernst</a:t>
            </a:r>
            <a:r>
              <a:rPr lang="nl-NL" i="0" baseline="0" dirty="0" smtClean="0"/>
              <a:t> van de KOPP-problematiek, op preventieve interventies, en op de behandeling van problemen van KOPP-kinderen, en van (met name) opvoedproblemen van de ouder als gevolg van zijn of haar psychische problematiek</a:t>
            </a:r>
            <a:r>
              <a:rPr lang="nl-NL" dirty="0" smtClean="0"/>
              <a:t>. </a:t>
            </a:r>
          </a:p>
          <a:p>
            <a:pPr marL="171450" indent="-171450">
              <a:buFont typeface="Arial" panose="020B0604020202020204" pitchFamily="34" charset="0"/>
              <a:buChar char="•"/>
            </a:pPr>
            <a:r>
              <a:rPr lang="nl-NL" baseline="0" dirty="0" smtClean="0"/>
              <a:t>De richtlijn is ontwikkeld door het Trimbos-instituut. </a:t>
            </a:r>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solidFill>
                  <a:prstClr val="black"/>
                </a:solidFill>
              </a:rPr>
              <a:pPr/>
              <a:t>8</a:t>
            </a:fld>
            <a:endParaRPr lang="nl-NL">
              <a:solidFill>
                <a:prstClr val="black"/>
              </a:solidFill>
            </a:endParaRPr>
          </a:p>
        </p:txBody>
      </p:sp>
    </p:spTree>
    <p:extLst>
      <p:ext uri="{BB962C8B-B14F-4D97-AF65-F5344CB8AC3E}">
        <p14:creationId xmlns:p14="http://schemas.microsoft.com/office/powerpoint/2010/main" val="2679173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nl-NL" b="1" dirty="0" smtClean="0"/>
              <a:t>Beschikbare materialen</a:t>
            </a:r>
          </a:p>
          <a:p>
            <a:pPr marL="0" indent="0">
              <a:buFont typeface="Arial" panose="020B0604020202020204" pitchFamily="34" charset="0"/>
              <a:buNone/>
            </a:pPr>
            <a:endParaRPr lang="nl-NL" b="0" dirty="0" smtClean="0"/>
          </a:p>
          <a:p>
            <a:pPr marL="0" indent="0">
              <a:buFont typeface="Arial" panose="020B0604020202020204" pitchFamily="34" charset="0"/>
              <a:buNone/>
            </a:pPr>
            <a:r>
              <a:rPr lang="nl-NL" b="0" dirty="0" smtClean="0"/>
              <a:t>Van iedere richtlijn</a:t>
            </a:r>
            <a:r>
              <a:rPr lang="nl-NL" b="0" baseline="0" dirty="0" smtClean="0"/>
              <a:t> zijn verschillende materialen beschikbaar. Om online en offline te raadplegen en te doorzoeken, is er: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t>De richtlijn zelf uiteraard.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t>Onderbouwing: de onderbouwing van de richtlijn is niet voor dagelijks gebruik, maar ter referentie en verantwoording van het proces en de daaruit resulterende aanbevelingen.</a:t>
            </a:r>
            <a:r>
              <a:rPr lang="nl-NL" baseline="0" dirty="0" smtClean="0"/>
              <a:t> De onderbouwing gebruik je ter verdieping op de richtlijn. </a:t>
            </a:r>
            <a:endParaRPr lang="nl-NL"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b="0" dirty="0" smtClean="0"/>
              <a:t>Info</a:t>
            </a:r>
            <a:r>
              <a:rPr lang="nl-NL" b="0" baseline="0" dirty="0" smtClean="0"/>
              <a:t> voor ouders</a:t>
            </a:r>
            <a:r>
              <a:rPr lang="nl-NL" b="0" dirty="0" smtClean="0"/>
              <a:t>: bij</a:t>
            </a:r>
            <a:r>
              <a:rPr lang="nl-NL" dirty="0" smtClean="0"/>
              <a:t> elke richtlijn is een cliëntversie ontwikkeld, om cliënten (ouders) goed te informeren en uit te nodigen tot samenwerking.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b="0" dirty="0" smtClean="0"/>
              <a:t>Werkkaarten: de werkkaarten zijn gemaakt voor dagelijks gebruik</a:t>
            </a:r>
            <a:r>
              <a:rPr lang="nl-NL" b="0" baseline="0" dirty="0" smtClean="0"/>
              <a:t> en bevatten vaak de belangrijkste aanbevelingen uit de richtlijn. </a:t>
            </a:r>
            <a:endParaRPr lang="nl-NL" dirty="0" smtClean="0"/>
          </a:p>
          <a:p>
            <a:pPr marL="0" indent="0">
              <a:buFont typeface="Arial" panose="020B0604020202020204" pitchFamily="34" charset="0"/>
              <a:buNone/>
            </a:pPr>
            <a:endParaRPr lang="nl-NL" b="0" baseline="0" dirty="0" smtClean="0"/>
          </a:p>
          <a:p>
            <a:pPr marL="0" indent="0">
              <a:buFont typeface="Arial" panose="020B0604020202020204" pitchFamily="34" charset="0"/>
              <a:buNone/>
            </a:pPr>
            <a:r>
              <a:rPr lang="nl-NL" b="0" baseline="0" dirty="0" smtClean="0"/>
              <a:t>De richtlijn en de info voor ouders kun je lezen op www.richtlijnenjeugdhulp.nl. Via de website kun je daarnaast de richtlijn, onderbouwing, info voor ouders en de werkkaarten downloaden als pdf. Deze materialen zijn tegen kostprijs ook via de website op papier te bestellen. </a:t>
            </a:r>
            <a:endParaRPr lang="nl-NL" b="0" dirty="0" smtClean="0"/>
          </a:p>
          <a:p>
            <a:endParaRPr lang="nl-NL" dirty="0" smtClean="0"/>
          </a:p>
          <a:p>
            <a:r>
              <a:rPr lang="nl-NL" dirty="0" smtClean="0"/>
              <a:t>Via </a:t>
            </a:r>
            <a:r>
              <a:rPr lang="nl-NL" baseline="0" dirty="0" smtClean="0"/>
              <a:t>www.richtlijnenjeugdhulp.nl. vind je ook andere materialen die meer bedoeld zijn om met een richtlijn aan de slag te gaan. Dit zijn materialen die door medewerkers van het NJi ontwikkeld zijn om organisaties en professionals te ondersteunen bij de invoering van richtlijnen. Momenteel zijn de volgende materialen beschikbaar:</a:t>
            </a:r>
          </a:p>
          <a:p>
            <a:pPr marL="171450" indent="-171450">
              <a:buFont typeface="Arial" panose="020B0604020202020204" pitchFamily="34" charset="0"/>
              <a:buChar char="•"/>
            </a:pPr>
            <a:r>
              <a:rPr lang="nl-NL" baseline="0" dirty="0" smtClean="0"/>
              <a:t>Werkblad: p</a:t>
            </a:r>
            <a:r>
              <a:rPr lang="nl-NL" dirty="0" smtClean="0"/>
              <a:t>er gepubliceerde richtlijn is een werkblad beschikbaar waarmee je zelf of samen met je team kennis kunt maken met de richtlijn. Als je het werkblad door werkt krijg je ook een overzicht van hoe je de richtlijn op dit moment al toe past en kom je achter de dingen die nog aandacht vragen. </a:t>
            </a:r>
          </a:p>
          <a:p>
            <a:pPr marL="171450" indent="-171450">
              <a:buFont typeface="Arial" panose="020B0604020202020204" pitchFamily="34" charset="0"/>
              <a:buChar char="•"/>
            </a:pPr>
            <a:r>
              <a:rPr lang="nl-NL" baseline="0" dirty="0" smtClean="0"/>
              <a:t>Powerpointpresentatie: die gebruik je nu! Bedoeld om anderen te informeren.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baseline="0" dirty="0" smtClean="0"/>
              <a:t>Meer materiaal is op komst. Bijvoorbeeld factsheets die in gaan op de geleerde lessen uit de proefinvoering en tips voor invoering van de richtlijn.</a:t>
            </a:r>
            <a:endParaRPr lang="nl-NL" dirty="0"/>
          </a:p>
        </p:txBody>
      </p:sp>
      <p:sp>
        <p:nvSpPr>
          <p:cNvPr id="4" name="Tijdelijke aanduiding voor dianummer 3"/>
          <p:cNvSpPr>
            <a:spLocks noGrp="1"/>
          </p:cNvSpPr>
          <p:nvPr>
            <p:ph type="sldNum" sz="quarter" idx="10"/>
          </p:nvPr>
        </p:nvSpPr>
        <p:spPr/>
        <p:txBody>
          <a:bodyPr/>
          <a:lstStyle/>
          <a:p>
            <a:fld id="{8BA1BA92-991E-4A5F-90A4-CFAEC25153C2}" type="slidenum">
              <a:rPr lang="nl-NL" smtClean="0"/>
              <a:t>9</a:t>
            </a:fld>
            <a:endParaRPr lang="nl-NL"/>
          </a:p>
        </p:txBody>
      </p:sp>
    </p:spTree>
    <p:extLst>
      <p:ext uri="{BB962C8B-B14F-4D97-AF65-F5344CB8AC3E}">
        <p14:creationId xmlns:p14="http://schemas.microsoft.com/office/powerpoint/2010/main" val="58887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531246"/>
            <a:ext cx="8035681" cy="2724342"/>
          </a:xfrm>
          <a:prstGeom prst="rect">
            <a:avLst/>
          </a:prstGeom>
          <a:solidFill>
            <a:srgbClr val="7C1518"/>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507F39"/>
              </a:solidFill>
            </a:endParaRPr>
          </a:p>
        </p:txBody>
      </p:sp>
      <p:sp>
        <p:nvSpPr>
          <p:cNvPr id="8" name="Rectangle 7"/>
          <p:cNvSpPr/>
          <p:nvPr userDrawn="1"/>
        </p:nvSpPr>
        <p:spPr>
          <a:xfrm>
            <a:off x="7916986" y="3531246"/>
            <a:ext cx="1227014" cy="2724342"/>
          </a:xfrm>
          <a:prstGeom prst="rect">
            <a:avLst/>
          </a:prstGeom>
          <a:solidFill>
            <a:srgbClr val="F78B33"/>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144586" y="4103724"/>
            <a:ext cx="7772400" cy="1470025"/>
          </a:xfrm>
        </p:spPr>
        <p:txBody>
          <a:bodyPr/>
          <a:lstStyle>
            <a:lvl1pPr algn="l">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2915693"/>
            <a:ext cx="6400800" cy="1752600"/>
          </a:xfrm>
        </p:spPr>
        <p:txBody>
          <a:bodyPr/>
          <a:lstStyle>
            <a:lvl1pPr marL="0" indent="0" algn="l">
              <a:buNone/>
              <a:defRPr>
                <a:solidFill>
                  <a:srgbClr val="8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E9BA3ED-23A4-634E-910F-DD3B1155125E}"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4252D-DFDA-DC40-89E0-D04AE0B9E330}" type="slidenum">
              <a:rPr lang="en-US" smtClean="0"/>
              <a:t>‹nr.›</a:t>
            </a:fld>
            <a:endParaRPr lang="en-US"/>
          </a:p>
        </p:txBody>
      </p:sp>
      <p:sp>
        <p:nvSpPr>
          <p:cNvPr id="11" name="Rectangle 10"/>
          <p:cNvSpPr/>
          <p:nvPr userDrawn="1"/>
        </p:nvSpPr>
        <p:spPr>
          <a:xfrm>
            <a:off x="170694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userDrawn="1"/>
        </p:nvSpPr>
        <p:spPr>
          <a:xfrm>
            <a:off x="3194092"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userDrawn="1"/>
        </p:nvSpPr>
        <p:spPr>
          <a:xfrm>
            <a:off x="4694199"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userDrawn="1"/>
        </p:nvSpPr>
        <p:spPr>
          <a:xfrm>
            <a:off x="6207265"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userDrawn="1"/>
        </p:nvSpPr>
        <p:spPr>
          <a:xfrm>
            <a:off x="771279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userDrawn="1"/>
        </p:nvSpPr>
        <p:spPr>
          <a:xfrm>
            <a:off x="205224" y="1337293"/>
            <a:ext cx="1234432" cy="1229039"/>
          </a:xfrm>
          <a:prstGeom prst="rect">
            <a:avLst/>
          </a:prstGeom>
          <a:solidFill>
            <a:srgbClr val="F78B33"/>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79710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9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58571"/>
            <a:ext cx="8229600" cy="37675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198438886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531246"/>
            <a:ext cx="8035681" cy="2712472"/>
          </a:xfrm>
          <a:prstGeom prst="rect">
            <a:avLst/>
          </a:prstGeom>
          <a:solidFill>
            <a:srgbClr val="12676E"/>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507F39"/>
              </a:solidFill>
            </a:endParaRPr>
          </a:p>
        </p:txBody>
      </p:sp>
      <p:sp>
        <p:nvSpPr>
          <p:cNvPr id="8" name="Rectangle 7"/>
          <p:cNvSpPr/>
          <p:nvPr userDrawn="1"/>
        </p:nvSpPr>
        <p:spPr>
          <a:xfrm>
            <a:off x="7916986" y="3531246"/>
            <a:ext cx="1227014" cy="2712472"/>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 name="Title 1"/>
          <p:cNvSpPr>
            <a:spLocks noGrp="1"/>
          </p:cNvSpPr>
          <p:nvPr>
            <p:ph type="ctrTitle"/>
          </p:nvPr>
        </p:nvSpPr>
        <p:spPr>
          <a:xfrm>
            <a:off x="144586" y="4103724"/>
            <a:ext cx="7772400" cy="1470025"/>
          </a:xfrm>
        </p:spPr>
        <p:txBody>
          <a:bodyPr/>
          <a:lstStyle>
            <a:lvl1pPr algn="l">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2915693"/>
            <a:ext cx="6400800" cy="1752600"/>
          </a:xfrm>
        </p:spPr>
        <p:txBody>
          <a:bodyPr/>
          <a:lstStyle>
            <a:lvl1pPr marL="0" indent="0" algn="l">
              <a:buNone/>
              <a:defRPr>
                <a:solidFill>
                  <a:srgbClr val="1267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
        <p:nvSpPr>
          <p:cNvPr id="11" name="Rectangle 10"/>
          <p:cNvSpPr/>
          <p:nvPr userDrawn="1"/>
        </p:nvSpPr>
        <p:spPr>
          <a:xfrm>
            <a:off x="170694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2" name="Rectangle 11"/>
          <p:cNvSpPr/>
          <p:nvPr userDrawn="1"/>
        </p:nvSpPr>
        <p:spPr>
          <a:xfrm>
            <a:off x="3194092"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3" name="Rectangle 12"/>
          <p:cNvSpPr/>
          <p:nvPr userDrawn="1"/>
        </p:nvSpPr>
        <p:spPr>
          <a:xfrm>
            <a:off x="4694199"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4" name="Rectangle 13"/>
          <p:cNvSpPr/>
          <p:nvPr userDrawn="1"/>
        </p:nvSpPr>
        <p:spPr>
          <a:xfrm>
            <a:off x="6207265"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5" name="Rectangle 14"/>
          <p:cNvSpPr/>
          <p:nvPr userDrawn="1"/>
        </p:nvSpPr>
        <p:spPr>
          <a:xfrm>
            <a:off x="771279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6" name="Rectangle 15"/>
          <p:cNvSpPr/>
          <p:nvPr userDrawn="1"/>
        </p:nvSpPr>
        <p:spPr>
          <a:xfrm>
            <a:off x="205224" y="1337293"/>
            <a:ext cx="1234432" cy="1229039"/>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137368362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1143000"/>
          </a:xfrm>
        </p:spPr>
        <p:txBody>
          <a:bodyPr/>
          <a:lstStyle>
            <a:lvl1pPr>
              <a:defRPr>
                <a:solidFill>
                  <a:srgbClr val="12676E"/>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2443238"/>
            <a:ext cx="8229600" cy="368292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22708343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2676E"/>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59178269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lvl1pPr>
              <a:defRPr>
                <a:solidFill>
                  <a:srgbClr val="12676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62684102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569"/>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95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9331"/>
            <a:ext cx="4040188" cy="32868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9569"/>
            <a:ext cx="4041775" cy="615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9331"/>
            <a:ext cx="4041775" cy="32868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97321983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90992204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92271724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38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4381"/>
            <a:ext cx="5111750" cy="50617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26431"/>
            <a:ext cx="3008313" cy="3899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68042973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6475"/>
            <a:ext cx="5486400" cy="36510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69083006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9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58571"/>
            <a:ext cx="8229600" cy="37675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63681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00667"/>
            <a:ext cx="2057400" cy="50254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00667"/>
            <a:ext cx="6019800" cy="5025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428393740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00667"/>
            <a:ext cx="2057400" cy="50254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00667"/>
            <a:ext cx="6019800" cy="5025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394909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713126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693531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391056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515363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34886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200514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03221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98146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1143000"/>
          </a:xfrm>
        </p:spPr>
        <p:txBody>
          <a:bodyPr/>
          <a:lstStyle>
            <a:lvl1pPr>
              <a:defRPr>
                <a:solidFill>
                  <a:srgbClr val="800000"/>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2443238"/>
            <a:ext cx="8229600" cy="368292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10372434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539605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022144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F2BD911-D5C8-4338-8B1D-DA41E19FB744}" type="datetimeFigureOut">
              <a:rPr lang="nl-NL">
                <a:solidFill>
                  <a:prstClr val="black">
                    <a:tint val="75000"/>
                  </a:prstClr>
                </a:solidFill>
              </a:rPr>
              <a:pPr/>
              <a:t>3-9-2015</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358C34F-DB2E-4458-ABEE-F53BCB632782}"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850240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531246"/>
            <a:ext cx="8035681" cy="2712472"/>
          </a:xfrm>
          <a:prstGeom prst="rect">
            <a:avLst/>
          </a:prstGeom>
          <a:solidFill>
            <a:srgbClr val="12676E"/>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507F39"/>
              </a:solidFill>
            </a:endParaRPr>
          </a:p>
        </p:txBody>
      </p:sp>
      <p:sp>
        <p:nvSpPr>
          <p:cNvPr id="8" name="Rectangle 7"/>
          <p:cNvSpPr/>
          <p:nvPr userDrawn="1"/>
        </p:nvSpPr>
        <p:spPr>
          <a:xfrm>
            <a:off x="7916986" y="3531246"/>
            <a:ext cx="1227014" cy="2712472"/>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 name="Title 1"/>
          <p:cNvSpPr>
            <a:spLocks noGrp="1"/>
          </p:cNvSpPr>
          <p:nvPr>
            <p:ph type="ctrTitle"/>
          </p:nvPr>
        </p:nvSpPr>
        <p:spPr>
          <a:xfrm>
            <a:off x="144586" y="4103724"/>
            <a:ext cx="7772400" cy="1470025"/>
          </a:xfrm>
        </p:spPr>
        <p:txBody>
          <a:bodyPr/>
          <a:lstStyle>
            <a:lvl1pPr algn="l">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2915693"/>
            <a:ext cx="6400800" cy="1752600"/>
          </a:xfrm>
        </p:spPr>
        <p:txBody>
          <a:bodyPr/>
          <a:lstStyle>
            <a:lvl1pPr marL="0" indent="0" algn="l">
              <a:buNone/>
              <a:defRPr>
                <a:solidFill>
                  <a:srgbClr val="1267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
        <p:nvSpPr>
          <p:cNvPr id="11" name="Rectangle 10"/>
          <p:cNvSpPr/>
          <p:nvPr userDrawn="1"/>
        </p:nvSpPr>
        <p:spPr>
          <a:xfrm>
            <a:off x="170694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2" name="Rectangle 11"/>
          <p:cNvSpPr/>
          <p:nvPr userDrawn="1"/>
        </p:nvSpPr>
        <p:spPr>
          <a:xfrm>
            <a:off x="3194092"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3" name="Rectangle 12"/>
          <p:cNvSpPr/>
          <p:nvPr userDrawn="1"/>
        </p:nvSpPr>
        <p:spPr>
          <a:xfrm>
            <a:off x="4694199"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4" name="Rectangle 13"/>
          <p:cNvSpPr/>
          <p:nvPr userDrawn="1"/>
        </p:nvSpPr>
        <p:spPr>
          <a:xfrm>
            <a:off x="6207265"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5" name="Rectangle 14"/>
          <p:cNvSpPr/>
          <p:nvPr userDrawn="1"/>
        </p:nvSpPr>
        <p:spPr>
          <a:xfrm>
            <a:off x="771279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6" name="Rectangle 15"/>
          <p:cNvSpPr/>
          <p:nvPr userDrawn="1"/>
        </p:nvSpPr>
        <p:spPr>
          <a:xfrm>
            <a:off x="205224" y="1337293"/>
            <a:ext cx="1234432" cy="1229039"/>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40984207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1143000"/>
          </a:xfrm>
        </p:spPr>
        <p:txBody>
          <a:bodyPr/>
          <a:lstStyle>
            <a:lvl1pPr>
              <a:defRPr>
                <a:solidFill>
                  <a:srgbClr val="12676E"/>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2443238"/>
            <a:ext cx="8229600" cy="368292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6964841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2676E"/>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1803845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lvl1pPr>
              <a:defRPr>
                <a:solidFill>
                  <a:srgbClr val="12676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424988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569"/>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95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9331"/>
            <a:ext cx="4040188" cy="32868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9569"/>
            <a:ext cx="4041775" cy="615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9331"/>
            <a:ext cx="4041775" cy="32868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331618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177918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33711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800000"/>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BA3ED-23A4-634E-910F-DD3B1155125E}"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5790681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38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4381"/>
            <a:ext cx="5111750" cy="50617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26431"/>
            <a:ext cx="3008313" cy="3899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486647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6475"/>
            <a:ext cx="5486400" cy="36510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5647944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9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58571"/>
            <a:ext cx="8229600" cy="37675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5083351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00667"/>
            <a:ext cx="2057400" cy="50254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00667"/>
            <a:ext cx="6019800" cy="5025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6916846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531246"/>
            <a:ext cx="8035681" cy="2712472"/>
          </a:xfrm>
          <a:prstGeom prst="rect">
            <a:avLst/>
          </a:prstGeom>
          <a:solidFill>
            <a:srgbClr val="12676E"/>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507F39"/>
              </a:solidFill>
            </a:endParaRPr>
          </a:p>
        </p:txBody>
      </p:sp>
      <p:sp>
        <p:nvSpPr>
          <p:cNvPr id="8" name="Rectangle 7"/>
          <p:cNvSpPr/>
          <p:nvPr userDrawn="1"/>
        </p:nvSpPr>
        <p:spPr>
          <a:xfrm>
            <a:off x="7916986" y="3531246"/>
            <a:ext cx="1227014" cy="2712472"/>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 name="Title 1"/>
          <p:cNvSpPr>
            <a:spLocks noGrp="1"/>
          </p:cNvSpPr>
          <p:nvPr>
            <p:ph type="ctrTitle"/>
          </p:nvPr>
        </p:nvSpPr>
        <p:spPr>
          <a:xfrm>
            <a:off x="144586" y="4103724"/>
            <a:ext cx="7772400" cy="1470025"/>
          </a:xfrm>
        </p:spPr>
        <p:txBody>
          <a:bodyPr/>
          <a:lstStyle>
            <a:lvl1pPr algn="l">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2915693"/>
            <a:ext cx="6400800" cy="1752600"/>
          </a:xfrm>
        </p:spPr>
        <p:txBody>
          <a:bodyPr/>
          <a:lstStyle>
            <a:lvl1pPr marL="0" indent="0" algn="l">
              <a:buNone/>
              <a:defRPr>
                <a:solidFill>
                  <a:srgbClr val="1267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
        <p:nvSpPr>
          <p:cNvPr id="11" name="Rectangle 10"/>
          <p:cNvSpPr/>
          <p:nvPr userDrawn="1"/>
        </p:nvSpPr>
        <p:spPr>
          <a:xfrm>
            <a:off x="170694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2" name="Rectangle 11"/>
          <p:cNvSpPr/>
          <p:nvPr userDrawn="1"/>
        </p:nvSpPr>
        <p:spPr>
          <a:xfrm>
            <a:off x="3194092"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3" name="Rectangle 12"/>
          <p:cNvSpPr/>
          <p:nvPr userDrawn="1"/>
        </p:nvSpPr>
        <p:spPr>
          <a:xfrm>
            <a:off x="4694199"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4" name="Rectangle 13"/>
          <p:cNvSpPr/>
          <p:nvPr userDrawn="1"/>
        </p:nvSpPr>
        <p:spPr>
          <a:xfrm>
            <a:off x="6207265"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5" name="Rectangle 14"/>
          <p:cNvSpPr/>
          <p:nvPr userDrawn="1"/>
        </p:nvSpPr>
        <p:spPr>
          <a:xfrm>
            <a:off x="771279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6" name="Rectangle 15"/>
          <p:cNvSpPr/>
          <p:nvPr userDrawn="1"/>
        </p:nvSpPr>
        <p:spPr>
          <a:xfrm>
            <a:off x="205224" y="1337293"/>
            <a:ext cx="1234432" cy="1229039"/>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3109963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1143000"/>
          </a:xfrm>
        </p:spPr>
        <p:txBody>
          <a:bodyPr/>
          <a:lstStyle>
            <a:lvl1pPr>
              <a:defRPr>
                <a:solidFill>
                  <a:srgbClr val="12676E"/>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2443238"/>
            <a:ext cx="8229600" cy="368292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7338401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2676E"/>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3720280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lvl1pPr>
              <a:defRPr>
                <a:solidFill>
                  <a:srgbClr val="12676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2819637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569"/>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95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9331"/>
            <a:ext cx="4040188" cy="32868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9569"/>
            <a:ext cx="4041775" cy="615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9331"/>
            <a:ext cx="4041775" cy="32868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3964181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811797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lvl1pPr>
              <a:defRPr>
                <a:solidFill>
                  <a:srgbClr val="8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9BA3ED-23A4-634E-910F-DD3B1155125E}"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11209922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7460555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38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4381"/>
            <a:ext cx="5111750" cy="50617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26431"/>
            <a:ext cx="3008313" cy="3899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1904137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6475"/>
            <a:ext cx="5486400" cy="36510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8371927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9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58571"/>
            <a:ext cx="8229600" cy="37675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7887498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00667"/>
            <a:ext cx="2057400" cy="50254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00667"/>
            <a:ext cx="6019800" cy="5025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9786795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531246"/>
            <a:ext cx="8035681" cy="2712472"/>
          </a:xfrm>
          <a:prstGeom prst="rect">
            <a:avLst/>
          </a:prstGeom>
          <a:solidFill>
            <a:srgbClr val="12676E"/>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507F39"/>
              </a:solidFill>
            </a:endParaRPr>
          </a:p>
        </p:txBody>
      </p:sp>
      <p:sp>
        <p:nvSpPr>
          <p:cNvPr id="8" name="Rectangle 7"/>
          <p:cNvSpPr/>
          <p:nvPr userDrawn="1"/>
        </p:nvSpPr>
        <p:spPr>
          <a:xfrm>
            <a:off x="7916986" y="3531246"/>
            <a:ext cx="1227014" cy="2712472"/>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 name="Title 1"/>
          <p:cNvSpPr>
            <a:spLocks noGrp="1"/>
          </p:cNvSpPr>
          <p:nvPr>
            <p:ph type="ctrTitle"/>
          </p:nvPr>
        </p:nvSpPr>
        <p:spPr>
          <a:xfrm>
            <a:off x="144586" y="4103724"/>
            <a:ext cx="7772400" cy="1470025"/>
          </a:xfrm>
        </p:spPr>
        <p:txBody>
          <a:bodyPr/>
          <a:lstStyle>
            <a:lvl1pPr algn="l">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2915693"/>
            <a:ext cx="6400800" cy="1752600"/>
          </a:xfrm>
        </p:spPr>
        <p:txBody>
          <a:bodyPr/>
          <a:lstStyle>
            <a:lvl1pPr marL="0" indent="0" algn="l">
              <a:buNone/>
              <a:defRPr>
                <a:solidFill>
                  <a:srgbClr val="1267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
        <p:nvSpPr>
          <p:cNvPr id="11" name="Rectangle 10"/>
          <p:cNvSpPr/>
          <p:nvPr userDrawn="1"/>
        </p:nvSpPr>
        <p:spPr>
          <a:xfrm>
            <a:off x="170694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2" name="Rectangle 11"/>
          <p:cNvSpPr/>
          <p:nvPr userDrawn="1"/>
        </p:nvSpPr>
        <p:spPr>
          <a:xfrm>
            <a:off x="3194092"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3" name="Rectangle 12"/>
          <p:cNvSpPr/>
          <p:nvPr userDrawn="1"/>
        </p:nvSpPr>
        <p:spPr>
          <a:xfrm>
            <a:off x="4694199"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4" name="Rectangle 13"/>
          <p:cNvSpPr/>
          <p:nvPr userDrawn="1"/>
        </p:nvSpPr>
        <p:spPr>
          <a:xfrm>
            <a:off x="6207265"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5" name="Rectangle 14"/>
          <p:cNvSpPr/>
          <p:nvPr userDrawn="1"/>
        </p:nvSpPr>
        <p:spPr>
          <a:xfrm>
            <a:off x="771279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6" name="Rectangle 15"/>
          <p:cNvSpPr/>
          <p:nvPr userDrawn="1"/>
        </p:nvSpPr>
        <p:spPr>
          <a:xfrm>
            <a:off x="205224" y="1337293"/>
            <a:ext cx="1234432" cy="1229039"/>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27891902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1143000"/>
          </a:xfrm>
        </p:spPr>
        <p:txBody>
          <a:bodyPr/>
          <a:lstStyle>
            <a:lvl1pPr>
              <a:defRPr>
                <a:solidFill>
                  <a:srgbClr val="12676E"/>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2443238"/>
            <a:ext cx="8229600" cy="368292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4985003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2676E"/>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6263797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lvl1pPr>
              <a:defRPr>
                <a:solidFill>
                  <a:srgbClr val="12676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9018946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569"/>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95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9331"/>
            <a:ext cx="4040188" cy="32868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9569"/>
            <a:ext cx="4041775" cy="615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9331"/>
            <a:ext cx="4041775" cy="32868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674479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569"/>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95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9331"/>
            <a:ext cx="4040188" cy="32868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9569"/>
            <a:ext cx="4041775" cy="615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9331"/>
            <a:ext cx="4041775" cy="32868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E9BA3ED-23A4-634E-910F-DD3B1155125E}" type="datetimeFigureOut">
              <a:rPr lang="en-US" smtClean="0"/>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17339339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1317284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7783334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38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4381"/>
            <a:ext cx="5111750" cy="50617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26431"/>
            <a:ext cx="3008313" cy="3899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6061502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6475"/>
            <a:ext cx="5486400" cy="36510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3426814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9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58571"/>
            <a:ext cx="8229600" cy="37675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0762581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00667"/>
            <a:ext cx="2057400" cy="50254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00667"/>
            <a:ext cx="6019800" cy="5025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6901877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531246"/>
            <a:ext cx="8035681" cy="2712472"/>
          </a:xfrm>
          <a:prstGeom prst="rect">
            <a:avLst/>
          </a:prstGeom>
          <a:solidFill>
            <a:srgbClr val="12676E"/>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507F39"/>
              </a:solidFill>
            </a:endParaRPr>
          </a:p>
        </p:txBody>
      </p:sp>
      <p:sp>
        <p:nvSpPr>
          <p:cNvPr id="8" name="Rectangle 7"/>
          <p:cNvSpPr/>
          <p:nvPr userDrawn="1"/>
        </p:nvSpPr>
        <p:spPr>
          <a:xfrm>
            <a:off x="7916986" y="3531246"/>
            <a:ext cx="1227014" cy="2712472"/>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 name="Title 1"/>
          <p:cNvSpPr>
            <a:spLocks noGrp="1"/>
          </p:cNvSpPr>
          <p:nvPr>
            <p:ph type="ctrTitle"/>
          </p:nvPr>
        </p:nvSpPr>
        <p:spPr>
          <a:xfrm>
            <a:off x="144586" y="4103724"/>
            <a:ext cx="7772400" cy="1470025"/>
          </a:xfrm>
        </p:spPr>
        <p:txBody>
          <a:bodyPr/>
          <a:lstStyle>
            <a:lvl1pPr algn="l">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2915693"/>
            <a:ext cx="6400800" cy="1752600"/>
          </a:xfrm>
        </p:spPr>
        <p:txBody>
          <a:bodyPr/>
          <a:lstStyle>
            <a:lvl1pPr marL="0" indent="0" algn="l">
              <a:buNone/>
              <a:defRPr>
                <a:solidFill>
                  <a:srgbClr val="1267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
        <p:nvSpPr>
          <p:cNvPr id="11" name="Rectangle 10"/>
          <p:cNvSpPr/>
          <p:nvPr userDrawn="1"/>
        </p:nvSpPr>
        <p:spPr>
          <a:xfrm>
            <a:off x="170694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2" name="Rectangle 11"/>
          <p:cNvSpPr/>
          <p:nvPr userDrawn="1"/>
        </p:nvSpPr>
        <p:spPr>
          <a:xfrm>
            <a:off x="3194092"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3" name="Rectangle 12"/>
          <p:cNvSpPr/>
          <p:nvPr userDrawn="1"/>
        </p:nvSpPr>
        <p:spPr>
          <a:xfrm>
            <a:off x="4694199"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4" name="Rectangle 13"/>
          <p:cNvSpPr/>
          <p:nvPr userDrawn="1"/>
        </p:nvSpPr>
        <p:spPr>
          <a:xfrm>
            <a:off x="6207265"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5" name="Rectangle 14"/>
          <p:cNvSpPr/>
          <p:nvPr userDrawn="1"/>
        </p:nvSpPr>
        <p:spPr>
          <a:xfrm>
            <a:off x="771279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6" name="Rectangle 15"/>
          <p:cNvSpPr/>
          <p:nvPr userDrawn="1"/>
        </p:nvSpPr>
        <p:spPr>
          <a:xfrm>
            <a:off x="205224" y="1337293"/>
            <a:ext cx="1234432" cy="1229039"/>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31532968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1143000"/>
          </a:xfrm>
        </p:spPr>
        <p:txBody>
          <a:bodyPr/>
          <a:lstStyle>
            <a:lvl1pPr>
              <a:defRPr>
                <a:solidFill>
                  <a:srgbClr val="12676E"/>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2443238"/>
            <a:ext cx="8229600" cy="368292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3880113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2676E"/>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5362533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lvl1pPr>
              <a:defRPr>
                <a:solidFill>
                  <a:srgbClr val="12676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25110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BA3ED-23A4-634E-910F-DD3B1155125E}" type="datetimeFigureOut">
              <a:rPr lang="en-US" smtClean="0"/>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420030907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569"/>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95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9331"/>
            <a:ext cx="4040188" cy="32868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9569"/>
            <a:ext cx="4041775" cy="615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9331"/>
            <a:ext cx="4041775" cy="32868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4336719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7757590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0641542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38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4381"/>
            <a:ext cx="5111750" cy="50617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26431"/>
            <a:ext cx="3008313" cy="3899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1256030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6475"/>
            <a:ext cx="5486400" cy="36510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85932541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9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58571"/>
            <a:ext cx="8229600" cy="37675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6552348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00667"/>
            <a:ext cx="2057400" cy="50254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00667"/>
            <a:ext cx="6019800" cy="5025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7584494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531246"/>
            <a:ext cx="8035681" cy="2712472"/>
          </a:xfrm>
          <a:prstGeom prst="rect">
            <a:avLst/>
          </a:prstGeom>
          <a:solidFill>
            <a:srgbClr val="12676E"/>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507F39"/>
              </a:solidFill>
            </a:endParaRPr>
          </a:p>
        </p:txBody>
      </p:sp>
      <p:sp>
        <p:nvSpPr>
          <p:cNvPr id="8" name="Rectangle 7"/>
          <p:cNvSpPr/>
          <p:nvPr userDrawn="1"/>
        </p:nvSpPr>
        <p:spPr>
          <a:xfrm>
            <a:off x="7916986" y="3531246"/>
            <a:ext cx="1227014" cy="2712472"/>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 name="Title 1"/>
          <p:cNvSpPr>
            <a:spLocks noGrp="1"/>
          </p:cNvSpPr>
          <p:nvPr>
            <p:ph type="ctrTitle"/>
          </p:nvPr>
        </p:nvSpPr>
        <p:spPr>
          <a:xfrm>
            <a:off x="144586" y="4103724"/>
            <a:ext cx="7772400" cy="1470025"/>
          </a:xfrm>
        </p:spPr>
        <p:txBody>
          <a:bodyPr/>
          <a:lstStyle>
            <a:lvl1pPr algn="l">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2915693"/>
            <a:ext cx="6400800" cy="1752600"/>
          </a:xfrm>
        </p:spPr>
        <p:txBody>
          <a:bodyPr/>
          <a:lstStyle>
            <a:lvl1pPr marL="0" indent="0" algn="l">
              <a:buNone/>
              <a:defRPr>
                <a:solidFill>
                  <a:srgbClr val="1267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
        <p:nvSpPr>
          <p:cNvPr id="11" name="Rectangle 10"/>
          <p:cNvSpPr/>
          <p:nvPr userDrawn="1"/>
        </p:nvSpPr>
        <p:spPr>
          <a:xfrm>
            <a:off x="170694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2" name="Rectangle 11"/>
          <p:cNvSpPr/>
          <p:nvPr userDrawn="1"/>
        </p:nvSpPr>
        <p:spPr>
          <a:xfrm>
            <a:off x="3194092"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3" name="Rectangle 12"/>
          <p:cNvSpPr/>
          <p:nvPr userDrawn="1"/>
        </p:nvSpPr>
        <p:spPr>
          <a:xfrm>
            <a:off x="4694199"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4" name="Rectangle 13"/>
          <p:cNvSpPr/>
          <p:nvPr userDrawn="1"/>
        </p:nvSpPr>
        <p:spPr>
          <a:xfrm>
            <a:off x="6207265"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5" name="Rectangle 14"/>
          <p:cNvSpPr/>
          <p:nvPr userDrawn="1"/>
        </p:nvSpPr>
        <p:spPr>
          <a:xfrm>
            <a:off x="771279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6" name="Rectangle 15"/>
          <p:cNvSpPr/>
          <p:nvPr userDrawn="1"/>
        </p:nvSpPr>
        <p:spPr>
          <a:xfrm>
            <a:off x="205224" y="1337293"/>
            <a:ext cx="1234432" cy="1229039"/>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395334185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1143000"/>
          </a:xfrm>
        </p:spPr>
        <p:txBody>
          <a:bodyPr/>
          <a:lstStyle>
            <a:lvl1pPr>
              <a:defRPr>
                <a:solidFill>
                  <a:srgbClr val="12676E"/>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2443238"/>
            <a:ext cx="8229600" cy="368292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5225214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2676E"/>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44746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BA3ED-23A4-634E-910F-DD3B1155125E}"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137303640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lvl1pPr>
              <a:defRPr>
                <a:solidFill>
                  <a:srgbClr val="12676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72134130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569"/>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95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9331"/>
            <a:ext cx="4040188" cy="32868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9569"/>
            <a:ext cx="4041775" cy="615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9331"/>
            <a:ext cx="4041775" cy="32868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41629097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9147339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67605592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38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4381"/>
            <a:ext cx="5111750" cy="50617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26431"/>
            <a:ext cx="3008313" cy="3899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1921856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6475"/>
            <a:ext cx="5486400" cy="36510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59025233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9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58571"/>
            <a:ext cx="8229600" cy="37675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21088843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00667"/>
            <a:ext cx="2057400" cy="50254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00667"/>
            <a:ext cx="6019800" cy="5025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6218806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531246"/>
            <a:ext cx="8035681" cy="2712472"/>
          </a:xfrm>
          <a:prstGeom prst="rect">
            <a:avLst/>
          </a:prstGeom>
          <a:solidFill>
            <a:srgbClr val="12676E"/>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507F39"/>
              </a:solidFill>
            </a:endParaRPr>
          </a:p>
        </p:txBody>
      </p:sp>
      <p:sp>
        <p:nvSpPr>
          <p:cNvPr id="8" name="Rectangle 7"/>
          <p:cNvSpPr/>
          <p:nvPr userDrawn="1"/>
        </p:nvSpPr>
        <p:spPr>
          <a:xfrm>
            <a:off x="7916986" y="3531246"/>
            <a:ext cx="1227014" cy="2712472"/>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 name="Title 1"/>
          <p:cNvSpPr>
            <a:spLocks noGrp="1"/>
          </p:cNvSpPr>
          <p:nvPr>
            <p:ph type="ctrTitle"/>
          </p:nvPr>
        </p:nvSpPr>
        <p:spPr>
          <a:xfrm>
            <a:off x="144586" y="4103724"/>
            <a:ext cx="7772400" cy="1470025"/>
          </a:xfrm>
        </p:spPr>
        <p:txBody>
          <a:bodyPr/>
          <a:lstStyle>
            <a:lvl1pPr algn="l">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2915693"/>
            <a:ext cx="6400800" cy="1752600"/>
          </a:xfrm>
        </p:spPr>
        <p:txBody>
          <a:bodyPr/>
          <a:lstStyle>
            <a:lvl1pPr marL="0" indent="0" algn="l">
              <a:buNone/>
              <a:defRPr>
                <a:solidFill>
                  <a:srgbClr val="1267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
        <p:nvSpPr>
          <p:cNvPr id="11" name="Rectangle 10"/>
          <p:cNvSpPr/>
          <p:nvPr userDrawn="1"/>
        </p:nvSpPr>
        <p:spPr>
          <a:xfrm>
            <a:off x="170694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2" name="Rectangle 11"/>
          <p:cNvSpPr/>
          <p:nvPr userDrawn="1"/>
        </p:nvSpPr>
        <p:spPr>
          <a:xfrm>
            <a:off x="3194092"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3" name="Rectangle 12"/>
          <p:cNvSpPr/>
          <p:nvPr userDrawn="1"/>
        </p:nvSpPr>
        <p:spPr>
          <a:xfrm>
            <a:off x="4694199"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4" name="Rectangle 13"/>
          <p:cNvSpPr/>
          <p:nvPr userDrawn="1"/>
        </p:nvSpPr>
        <p:spPr>
          <a:xfrm>
            <a:off x="6207265"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5" name="Rectangle 14"/>
          <p:cNvSpPr/>
          <p:nvPr userDrawn="1"/>
        </p:nvSpPr>
        <p:spPr>
          <a:xfrm>
            <a:off x="771279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6" name="Rectangle 15"/>
          <p:cNvSpPr/>
          <p:nvPr userDrawn="1"/>
        </p:nvSpPr>
        <p:spPr>
          <a:xfrm>
            <a:off x="205224" y="1337293"/>
            <a:ext cx="1234432" cy="1229039"/>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2385095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1143000"/>
          </a:xfrm>
        </p:spPr>
        <p:txBody>
          <a:bodyPr/>
          <a:lstStyle>
            <a:lvl1pPr>
              <a:defRPr>
                <a:solidFill>
                  <a:srgbClr val="12676E"/>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2443238"/>
            <a:ext cx="8229600" cy="368292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13287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38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4381"/>
            <a:ext cx="5111750" cy="50617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26431"/>
            <a:ext cx="3008313" cy="3899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101773119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2676E"/>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04256378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lvl1pPr>
              <a:defRPr>
                <a:solidFill>
                  <a:srgbClr val="12676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6924365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569"/>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95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9331"/>
            <a:ext cx="4040188" cy="32868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9569"/>
            <a:ext cx="4041775" cy="615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9331"/>
            <a:ext cx="4041775" cy="32868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80346519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95229980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9905410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38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4381"/>
            <a:ext cx="5111750" cy="50617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26431"/>
            <a:ext cx="3008313" cy="3899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4662529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6475"/>
            <a:ext cx="5486400" cy="36510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8296047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9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58571"/>
            <a:ext cx="8229600" cy="37675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87853349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00667"/>
            <a:ext cx="2057400" cy="50254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00667"/>
            <a:ext cx="6019800" cy="5025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61958954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3531246"/>
            <a:ext cx="8035681" cy="2712472"/>
          </a:xfrm>
          <a:prstGeom prst="rect">
            <a:avLst/>
          </a:prstGeom>
          <a:solidFill>
            <a:srgbClr val="12676E"/>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507F39"/>
              </a:solidFill>
            </a:endParaRPr>
          </a:p>
        </p:txBody>
      </p:sp>
      <p:sp>
        <p:nvSpPr>
          <p:cNvPr id="8" name="Rectangle 7"/>
          <p:cNvSpPr/>
          <p:nvPr userDrawn="1"/>
        </p:nvSpPr>
        <p:spPr>
          <a:xfrm>
            <a:off x="7916986" y="3531246"/>
            <a:ext cx="1227014" cy="2712472"/>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 name="Title 1"/>
          <p:cNvSpPr>
            <a:spLocks noGrp="1"/>
          </p:cNvSpPr>
          <p:nvPr>
            <p:ph type="ctrTitle"/>
          </p:nvPr>
        </p:nvSpPr>
        <p:spPr>
          <a:xfrm>
            <a:off x="144586" y="4103724"/>
            <a:ext cx="7772400" cy="1470025"/>
          </a:xfrm>
        </p:spPr>
        <p:txBody>
          <a:bodyPr/>
          <a:lstStyle>
            <a:lvl1pPr algn="l">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2915693"/>
            <a:ext cx="6400800" cy="1752600"/>
          </a:xfrm>
        </p:spPr>
        <p:txBody>
          <a:bodyPr/>
          <a:lstStyle>
            <a:lvl1pPr marL="0" indent="0" algn="l">
              <a:buNone/>
              <a:defRPr>
                <a:solidFill>
                  <a:srgbClr val="1267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
        <p:nvSpPr>
          <p:cNvPr id="11" name="Rectangle 10"/>
          <p:cNvSpPr/>
          <p:nvPr userDrawn="1"/>
        </p:nvSpPr>
        <p:spPr>
          <a:xfrm>
            <a:off x="170694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2" name="Rectangle 11"/>
          <p:cNvSpPr/>
          <p:nvPr userDrawn="1"/>
        </p:nvSpPr>
        <p:spPr>
          <a:xfrm>
            <a:off x="3194092"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3" name="Rectangle 12"/>
          <p:cNvSpPr/>
          <p:nvPr userDrawn="1"/>
        </p:nvSpPr>
        <p:spPr>
          <a:xfrm>
            <a:off x="4694199"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4" name="Rectangle 13"/>
          <p:cNvSpPr/>
          <p:nvPr userDrawn="1"/>
        </p:nvSpPr>
        <p:spPr>
          <a:xfrm>
            <a:off x="6207265"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5" name="Rectangle 14"/>
          <p:cNvSpPr/>
          <p:nvPr userDrawn="1"/>
        </p:nvSpPr>
        <p:spPr>
          <a:xfrm>
            <a:off x="7712793" y="1337293"/>
            <a:ext cx="1229039" cy="1229039"/>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6" name="Rectangle 15"/>
          <p:cNvSpPr/>
          <p:nvPr userDrawn="1"/>
        </p:nvSpPr>
        <p:spPr>
          <a:xfrm>
            <a:off x="205224" y="1337293"/>
            <a:ext cx="1234432" cy="1229039"/>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413083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6475"/>
            <a:ext cx="5486400" cy="36510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4252D-DFDA-DC40-89E0-D04AE0B9E330}" type="slidenum">
              <a:rPr lang="en-US" smtClean="0"/>
              <a:t>‹nr.›</a:t>
            </a:fld>
            <a:endParaRPr lang="en-US"/>
          </a:p>
        </p:txBody>
      </p:sp>
    </p:spTree>
    <p:extLst>
      <p:ext uri="{BB962C8B-B14F-4D97-AF65-F5344CB8AC3E}">
        <p14:creationId xmlns:p14="http://schemas.microsoft.com/office/powerpoint/2010/main" val="2944733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1143000"/>
          </a:xfrm>
        </p:spPr>
        <p:txBody>
          <a:bodyPr/>
          <a:lstStyle>
            <a:lvl1pPr>
              <a:defRPr>
                <a:solidFill>
                  <a:srgbClr val="12676E"/>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2443238"/>
            <a:ext cx="8229600" cy="368292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00957612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2676E"/>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50982183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lvl1pPr>
              <a:defRPr>
                <a:solidFill>
                  <a:srgbClr val="12676E"/>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46476"/>
            <a:ext cx="4038600" cy="3779687"/>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83006683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6569"/>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956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9331"/>
            <a:ext cx="4040188" cy="32868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9569"/>
            <a:ext cx="4041775" cy="615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39331"/>
            <a:ext cx="4041775" cy="32868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64282751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885"/>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06751759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92164309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438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4381"/>
            <a:ext cx="5111750" cy="50617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26431"/>
            <a:ext cx="3008313" cy="38997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8999016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6475"/>
            <a:ext cx="5486400" cy="36510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94345590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9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58571"/>
            <a:ext cx="8229600" cy="37675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74154606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00667"/>
            <a:ext cx="2057400" cy="502549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00667"/>
            <a:ext cx="6019800" cy="50254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11401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2.pn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2.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2.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2.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14123"/>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034888"/>
            <a:ext cx="8229600" cy="40912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A3ED-23A4-634E-910F-DD3B1155125E}" type="datetimeFigureOut">
              <a:rPr lang="en-US" smtClean="0"/>
              <a:t>9/3/2015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252D-DFDA-DC40-89E0-D04AE0B9E330}" type="slidenum">
              <a:rPr lang="en-US" smtClean="0"/>
              <a:t>‹nr.›</a:t>
            </a:fld>
            <a:endParaRPr lang="en-US"/>
          </a:p>
        </p:txBody>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 y="-1"/>
            <a:ext cx="9143990" cy="990599"/>
          </a:xfrm>
          <a:prstGeom prst="rect">
            <a:avLst/>
          </a:prstGeom>
        </p:spPr>
      </p:pic>
      <p:sp>
        <p:nvSpPr>
          <p:cNvPr id="8" name="Rectangle 7"/>
          <p:cNvSpPr/>
          <p:nvPr userDrawn="1"/>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userDrawn="1"/>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userDrawn="1"/>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12"/>
          <p:cNvSpPr/>
          <p:nvPr userDrawn="1"/>
        </p:nvSpPr>
        <p:spPr>
          <a:xfrm flipH="1">
            <a:off x="184661" y="6429685"/>
            <a:ext cx="212354" cy="211426"/>
          </a:xfrm>
          <a:prstGeom prst="rect">
            <a:avLst/>
          </a:prstGeom>
          <a:solidFill>
            <a:srgbClr val="F78B33"/>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54191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0" kern="1200">
          <a:solidFill>
            <a:srgbClr val="800000"/>
          </a:solidFill>
          <a:latin typeface="Calibri Light"/>
          <a:ea typeface="+mj-ea"/>
          <a:cs typeface="Calibri Light"/>
        </a:defRPr>
      </a:lvl1pPr>
    </p:titleStyle>
    <p:body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830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90946"/>
            <a:ext cx="8229600" cy="38352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 y="-1"/>
            <a:ext cx="9143997" cy="990599"/>
          </a:xfrm>
          <a:prstGeom prst="rect">
            <a:avLst/>
          </a:prstGeom>
        </p:spPr>
      </p:pic>
      <p:sp>
        <p:nvSpPr>
          <p:cNvPr id="8" name="Rectangle 7"/>
          <p:cNvSpPr/>
          <p:nvPr userDrawn="1"/>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9" name="Rectangle 8"/>
          <p:cNvSpPr/>
          <p:nvPr userDrawn="1"/>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0" name="Rectangle 9"/>
          <p:cNvSpPr/>
          <p:nvPr userDrawn="1"/>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1" name="Rectangle 12"/>
          <p:cNvSpPr/>
          <p:nvPr userDrawn="1"/>
        </p:nvSpPr>
        <p:spPr>
          <a:xfrm flipH="1">
            <a:off x="184661" y="6429685"/>
            <a:ext cx="212354" cy="211426"/>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329900199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457200" rtl="0" eaLnBrk="1" latinLnBrk="0" hangingPunct="1">
        <a:spcBef>
          <a:spcPct val="0"/>
        </a:spcBef>
        <a:buNone/>
        <a:defRPr sz="4400" b="0" i="0" kern="1200">
          <a:solidFill>
            <a:srgbClr val="12676E"/>
          </a:solidFill>
          <a:latin typeface="Calibri Light"/>
          <a:ea typeface="+mj-ea"/>
          <a:cs typeface="Calibri Light"/>
        </a:defRPr>
      </a:lvl1pPr>
    </p:titleStyle>
    <p:body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DF2BD911-D5C8-4338-8B1D-DA41E19FB744}" type="datetimeFigureOut">
              <a:rPr lang="nl-NL" smtClean="0">
                <a:solidFill>
                  <a:prstClr val="black">
                    <a:tint val="75000"/>
                  </a:prstClr>
                </a:solidFill>
              </a:rPr>
              <a:pPr defTabSz="914400"/>
              <a:t>3-9-2015</a:t>
            </a:fld>
            <a:endParaRPr lang="nl-NL" smtClean="0">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nl-NL" smtClean="0">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F358C34F-DB2E-4458-ABEE-F53BCB632782}" type="slidenum">
              <a:rPr lang="nl-NL" smtClean="0">
                <a:solidFill>
                  <a:prstClr val="black">
                    <a:tint val="75000"/>
                  </a:prstClr>
                </a:solidFill>
              </a:rPr>
              <a:pPr defTabSz="914400"/>
              <a:t>‹nr.›</a:t>
            </a:fld>
            <a:endParaRPr lang="nl-NL" smtClean="0">
              <a:solidFill>
                <a:prstClr val="black">
                  <a:tint val="75000"/>
                </a:prstClr>
              </a:solidFill>
            </a:endParaRPr>
          </a:p>
        </p:txBody>
      </p:sp>
    </p:spTree>
    <p:extLst>
      <p:ext uri="{BB962C8B-B14F-4D97-AF65-F5344CB8AC3E}">
        <p14:creationId xmlns:p14="http://schemas.microsoft.com/office/powerpoint/2010/main" val="4061418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830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90946"/>
            <a:ext cx="8229600" cy="38352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 y="-1"/>
            <a:ext cx="9143997" cy="990599"/>
          </a:xfrm>
          <a:prstGeom prst="rect">
            <a:avLst/>
          </a:prstGeom>
        </p:spPr>
      </p:pic>
      <p:sp>
        <p:nvSpPr>
          <p:cNvPr id="8" name="Rectangle 7"/>
          <p:cNvSpPr/>
          <p:nvPr userDrawn="1"/>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9" name="Rectangle 8"/>
          <p:cNvSpPr/>
          <p:nvPr userDrawn="1"/>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0" name="Rectangle 9"/>
          <p:cNvSpPr/>
          <p:nvPr userDrawn="1"/>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1" name="Rectangle 12"/>
          <p:cNvSpPr/>
          <p:nvPr userDrawn="1"/>
        </p:nvSpPr>
        <p:spPr>
          <a:xfrm flipH="1">
            <a:off x="184661" y="6429685"/>
            <a:ext cx="212354" cy="211426"/>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3517959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b="0" i="0" kern="1200">
          <a:solidFill>
            <a:srgbClr val="12676E"/>
          </a:solidFill>
          <a:latin typeface="Calibri Light"/>
          <a:ea typeface="+mj-ea"/>
          <a:cs typeface="Calibri Light"/>
        </a:defRPr>
      </a:lvl1pPr>
    </p:titleStyle>
    <p:body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830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90946"/>
            <a:ext cx="8229600" cy="38352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 y="-1"/>
            <a:ext cx="9143997" cy="990599"/>
          </a:xfrm>
          <a:prstGeom prst="rect">
            <a:avLst/>
          </a:prstGeom>
        </p:spPr>
      </p:pic>
      <p:sp>
        <p:nvSpPr>
          <p:cNvPr id="8" name="Rectangle 7"/>
          <p:cNvSpPr/>
          <p:nvPr userDrawn="1"/>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9" name="Rectangle 8"/>
          <p:cNvSpPr/>
          <p:nvPr userDrawn="1"/>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0" name="Rectangle 9"/>
          <p:cNvSpPr/>
          <p:nvPr userDrawn="1"/>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1" name="Rectangle 12"/>
          <p:cNvSpPr/>
          <p:nvPr userDrawn="1"/>
        </p:nvSpPr>
        <p:spPr>
          <a:xfrm flipH="1">
            <a:off x="184661" y="6429685"/>
            <a:ext cx="212354" cy="211426"/>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33226037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b="0" i="0" kern="1200">
          <a:solidFill>
            <a:srgbClr val="12676E"/>
          </a:solidFill>
          <a:latin typeface="Calibri Light"/>
          <a:ea typeface="+mj-ea"/>
          <a:cs typeface="Calibri Light"/>
        </a:defRPr>
      </a:lvl1pPr>
    </p:titleStyle>
    <p:body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830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90946"/>
            <a:ext cx="8229600" cy="38352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 y="-1"/>
            <a:ext cx="9143997" cy="990599"/>
          </a:xfrm>
          <a:prstGeom prst="rect">
            <a:avLst/>
          </a:prstGeom>
        </p:spPr>
      </p:pic>
      <p:sp>
        <p:nvSpPr>
          <p:cNvPr id="8" name="Rectangle 7"/>
          <p:cNvSpPr/>
          <p:nvPr userDrawn="1"/>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9" name="Rectangle 8"/>
          <p:cNvSpPr/>
          <p:nvPr userDrawn="1"/>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0" name="Rectangle 9"/>
          <p:cNvSpPr/>
          <p:nvPr userDrawn="1"/>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1" name="Rectangle 12"/>
          <p:cNvSpPr/>
          <p:nvPr userDrawn="1"/>
        </p:nvSpPr>
        <p:spPr>
          <a:xfrm flipH="1">
            <a:off x="184661" y="6429685"/>
            <a:ext cx="212354" cy="211426"/>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20925366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b="0" i="0" kern="1200">
          <a:solidFill>
            <a:srgbClr val="12676E"/>
          </a:solidFill>
          <a:latin typeface="Calibri Light"/>
          <a:ea typeface="+mj-ea"/>
          <a:cs typeface="Calibri Light"/>
        </a:defRPr>
      </a:lvl1pPr>
    </p:titleStyle>
    <p:body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830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90946"/>
            <a:ext cx="8229600" cy="38352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 y="-1"/>
            <a:ext cx="9143997" cy="990599"/>
          </a:xfrm>
          <a:prstGeom prst="rect">
            <a:avLst/>
          </a:prstGeom>
        </p:spPr>
      </p:pic>
      <p:sp>
        <p:nvSpPr>
          <p:cNvPr id="8" name="Rectangle 7"/>
          <p:cNvSpPr/>
          <p:nvPr userDrawn="1"/>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9" name="Rectangle 8"/>
          <p:cNvSpPr/>
          <p:nvPr userDrawn="1"/>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0" name="Rectangle 9"/>
          <p:cNvSpPr/>
          <p:nvPr userDrawn="1"/>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1" name="Rectangle 12"/>
          <p:cNvSpPr/>
          <p:nvPr userDrawn="1"/>
        </p:nvSpPr>
        <p:spPr>
          <a:xfrm flipH="1">
            <a:off x="184661" y="6429685"/>
            <a:ext cx="212354" cy="211426"/>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20184976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1" latinLnBrk="0" hangingPunct="1">
        <a:spcBef>
          <a:spcPct val="0"/>
        </a:spcBef>
        <a:buNone/>
        <a:defRPr sz="4400" b="0" i="0" kern="1200">
          <a:solidFill>
            <a:srgbClr val="12676E"/>
          </a:solidFill>
          <a:latin typeface="Calibri Light"/>
          <a:ea typeface="+mj-ea"/>
          <a:cs typeface="Calibri Light"/>
        </a:defRPr>
      </a:lvl1pPr>
    </p:titleStyle>
    <p:body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830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90946"/>
            <a:ext cx="8229600" cy="38352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 y="-1"/>
            <a:ext cx="9143997" cy="990599"/>
          </a:xfrm>
          <a:prstGeom prst="rect">
            <a:avLst/>
          </a:prstGeom>
        </p:spPr>
      </p:pic>
      <p:sp>
        <p:nvSpPr>
          <p:cNvPr id="8" name="Rectangle 7"/>
          <p:cNvSpPr/>
          <p:nvPr userDrawn="1"/>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9" name="Rectangle 8"/>
          <p:cNvSpPr/>
          <p:nvPr userDrawn="1"/>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0" name="Rectangle 9"/>
          <p:cNvSpPr/>
          <p:nvPr userDrawn="1"/>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1" name="Rectangle 12"/>
          <p:cNvSpPr/>
          <p:nvPr userDrawn="1"/>
        </p:nvSpPr>
        <p:spPr>
          <a:xfrm flipH="1">
            <a:off x="184661" y="6429685"/>
            <a:ext cx="212354" cy="211426"/>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244153598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b="0" i="0" kern="1200">
          <a:solidFill>
            <a:srgbClr val="12676E"/>
          </a:solidFill>
          <a:latin typeface="Calibri Light"/>
          <a:ea typeface="+mj-ea"/>
          <a:cs typeface="Calibri Light"/>
        </a:defRPr>
      </a:lvl1pPr>
    </p:titleStyle>
    <p:body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830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90946"/>
            <a:ext cx="8229600" cy="38352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 y="-1"/>
            <a:ext cx="9143997" cy="990599"/>
          </a:xfrm>
          <a:prstGeom prst="rect">
            <a:avLst/>
          </a:prstGeom>
        </p:spPr>
      </p:pic>
      <p:sp>
        <p:nvSpPr>
          <p:cNvPr id="8" name="Rectangle 7"/>
          <p:cNvSpPr/>
          <p:nvPr userDrawn="1"/>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9" name="Rectangle 8"/>
          <p:cNvSpPr/>
          <p:nvPr userDrawn="1"/>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0" name="Rectangle 9"/>
          <p:cNvSpPr/>
          <p:nvPr userDrawn="1"/>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1" name="Rectangle 12"/>
          <p:cNvSpPr/>
          <p:nvPr userDrawn="1"/>
        </p:nvSpPr>
        <p:spPr>
          <a:xfrm flipH="1">
            <a:off x="184661" y="6429685"/>
            <a:ext cx="212354" cy="211426"/>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24023705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eaLnBrk="1" latinLnBrk="0" hangingPunct="1">
        <a:spcBef>
          <a:spcPct val="0"/>
        </a:spcBef>
        <a:buNone/>
        <a:defRPr sz="4400" b="0" i="0" kern="1200">
          <a:solidFill>
            <a:srgbClr val="12676E"/>
          </a:solidFill>
          <a:latin typeface="Calibri Light"/>
          <a:ea typeface="+mj-ea"/>
          <a:cs typeface="Calibri Light"/>
        </a:defRPr>
      </a:lvl1pPr>
    </p:titleStyle>
    <p:body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830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90946"/>
            <a:ext cx="8229600" cy="38352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A3ED-23A4-634E-910F-DD3B1155125E}" type="datetimeFigureOut">
              <a:rPr lang="en-US" smtClean="0">
                <a:solidFill>
                  <a:prstClr val="black">
                    <a:tint val="75000"/>
                  </a:prstClr>
                </a:solidFill>
              </a:rPr>
              <a:pPr/>
              <a:t>9/3/2015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252D-DFDA-DC40-89E0-D04AE0B9E330}" type="slidenum">
              <a:rPr lang="en-US" smtClean="0">
                <a:solidFill>
                  <a:prstClr val="black">
                    <a:tint val="75000"/>
                  </a:prstClr>
                </a:solidFill>
              </a:rPr>
              <a:pPr/>
              <a:t>‹nr.›</a:t>
            </a:fld>
            <a:endParaRPr lang="en-US">
              <a:solidFill>
                <a:prstClr val="black">
                  <a:tint val="75000"/>
                </a:prstClr>
              </a:solidFill>
            </a:endParaRPr>
          </a:p>
        </p:txBody>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 y="-1"/>
            <a:ext cx="9143997" cy="990599"/>
          </a:xfrm>
          <a:prstGeom prst="rect">
            <a:avLst/>
          </a:prstGeom>
        </p:spPr>
      </p:pic>
      <p:sp>
        <p:nvSpPr>
          <p:cNvPr id="8" name="Rectangle 7"/>
          <p:cNvSpPr/>
          <p:nvPr userDrawn="1"/>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9" name="Rectangle 8"/>
          <p:cNvSpPr/>
          <p:nvPr userDrawn="1"/>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0" name="Rectangle 9"/>
          <p:cNvSpPr/>
          <p:nvPr userDrawn="1"/>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11" name="Rectangle 12"/>
          <p:cNvSpPr/>
          <p:nvPr userDrawn="1"/>
        </p:nvSpPr>
        <p:spPr>
          <a:xfrm flipH="1">
            <a:off x="184661" y="6429685"/>
            <a:ext cx="212354" cy="211426"/>
          </a:xfrm>
          <a:prstGeom prst="rect">
            <a:avLst/>
          </a:prstGeom>
          <a:solidFill>
            <a:srgbClr val="CE6D29"/>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171045393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457200" rtl="0" eaLnBrk="1" latinLnBrk="0" hangingPunct="1">
        <a:spcBef>
          <a:spcPct val="0"/>
        </a:spcBef>
        <a:buNone/>
        <a:defRPr sz="4400" b="0" i="0" kern="1200">
          <a:solidFill>
            <a:srgbClr val="12676E"/>
          </a:solidFill>
          <a:latin typeface="Calibri Light"/>
          <a:ea typeface="+mj-ea"/>
          <a:cs typeface="Calibri Light"/>
        </a:defRPr>
      </a:lvl1pPr>
    </p:titleStyle>
    <p:body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101.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01.xml"/><Relationship Id="rId5" Type="http://schemas.openxmlformats.org/officeDocument/2006/relationships/hyperlink" Target="mailto:info@richtlijnenjeugdhulp.nl" TargetMode="External"/><Relationship Id="rId4" Type="http://schemas.openxmlformats.org/officeDocument/2006/relationships/hyperlink" Target="http://www.richtlijnenjeugdhulp.n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info@richtlijnenjeugdhulp.nl" TargetMode="External"/><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nl/url?sa=i&amp;rct=j&amp;q=&amp;esrc=s&amp;frm=1&amp;source=images&amp;cd=&amp;cad=rja&amp;uact=8&amp;docid=KUBf1rhqd1G4rM&amp;tbnid=m8XslHDlQldE4M:&amp;ved=0CAUQjRw&amp;url=http://metamonks.com/mobile-first-vs-responsive/&amp;ei=km1VU8GlO8Kr0QWs4IGwCQ&amp;bvm=bv.65058239,d.bGQ&amp;psig=AFQjCNF70zZ-85kAh-OHv9UijTGGg3YqzA&amp;ust=1398193860456480" TargetMode="External"/><Relationship Id="rId2" Type="http://schemas.openxmlformats.org/officeDocument/2006/relationships/notesSlide" Target="../notesSlides/notesSlide9.xml"/><Relationship Id="rId1" Type="http://schemas.openxmlformats.org/officeDocument/2006/relationships/slideLayout" Target="../slideLayouts/slideLayout46.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129921"/>
            <a:ext cx="7228928" cy="1470025"/>
          </a:xfrm>
        </p:spPr>
        <p:txBody>
          <a:bodyPr>
            <a:normAutofit fontScale="90000"/>
          </a:bodyPr>
          <a:lstStyle/>
          <a:p>
            <a:r>
              <a:rPr lang="nl-NL" sz="6000" dirty="0"/>
              <a:t>Kinderen van Ouders met Psychische Problemen (KOPP</a:t>
            </a:r>
            <a:r>
              <a:rPr lang="nl-NL" sz="6000" dirty="0" smtClean="0"/>
              <a:t>)</a:t>
            </a:r>
            <a:endParaRPr lang="en-US" sz="6000" dirty="0"/>
          </a:p>
        </p:txBody>
      </p:sp>
      <p:sp>
        <p:nvSpPr>
          <p:cNvPr id="3" name="Subtitle 2"/>
          <p:cNvSpPr>
            <a:spLocks noGrp="1"/>
          </p:cNvSpPr>
          <p:nvPr>
            <p:ph type="subTitle" idx="1"/>
          </p:nvPr>
        </p:nvSpPr>
        <p:spPr/>
        <p:txBody>
          <a:bodyPr/>
          <a:lstStyle/>
          <a:p>
            <a:r>
              <a:rPr lang="en-US" dirty="0" err="1" smtClean="0"/>
              <a:t>Richtlijn</a:t>
            </a:r>
            <a:endParaRPr lang="en-US" dirty="0">
              <a:solidFill>
                <a:srgbClr val="F78B33"/>
              </a:solidFill>
            </a:endParaRPr>
          </a:p>
        </p:txBody>
      </p:sp>
    </p:spTree>
    <p:extLst>
      <p:ext uri="{BB962C8B-B14F-4D97-AF65-F5344CB8AC3E}">
        <p14:creationId xmlns:p14="http://schemas.microsoft.com/office/powerpoint/2010/main" val="1525006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1646"/>
            <a:ext cx="8229600" cy="971210"/>
          </a:xfrm>
        </p:spPr>
        <p:txBody>
          <a:bodyPr/>
          <a:lstStyle/>
          <a:p>
            <a:pPr algn="l"/>
            <a:r>
              <a:rPr lang="nl-NL" b="1" dirty="0" smtClean="0">
                <a:solidFill>
                  <a:srgbClr val="7C1518"/>
                </a:solidFill>
              </a:rPr>
              <a:t>Uitgangsvragen</a:t>
            </a:r>
            <a:endParaRPr lang="nl-NL" b="1" dirty="0">
              <a:solidFill>
                <a:srgbClr val="7C1518"/>
              </a:solidFill>
            </a:endParaRPr>
          </a:p>
        </p:txBody>
      </p:sp>
      <p:sp>
        <p:nvSpPr>
          <p:cNvPr id="3" name="Tijdelijke aanduiding voor inhoud 2"/>
          <p:cNvSpPr>
            <a:spLocks noGrp="1"/>
          </p:cNvSpPr>
          <p:nvPr>
            <p:ph idx="1"/>
          </p:nvPr>
        </p:nvSpPr>
        <p:spPr>
          <a:xfrm>
            <a:off x="438799" y="2230994"/>
            <a:ext cx="8229600" cy="4150334"/>
          </a:xfrm>
        </p:spPr>
        <p:txBody>
          <a:bodyPr>
            <a:noAutofit/>
          </a:bodyPr>
          <a:lstStyle/>
          <a:p>
            <a:pPr>
              <a:buFont typeface="+mj-lt"/>
              <a:buAutoNum type="arabicPeriod"/>
            </a:pPr>
            <a:r>
              <a:rPr lang="nl-NL" sz="1500" dirty="0"/>
              <a:t>Wat zijn voor kinderen in verschillende leeftijdsgroepen de gevolgen van het hebben van een ouder met psychische problemen? </a:t>
            </a:r>
            <a:endParaRPr lang="nl-NL" sz="1500" dirty="0" smtClean="0"/>
          </a:p>
          <a:p>
            <a:pPr>
              <a:buFont typeface="+mj-lt"/>
              <a:buAutoNum type="arabicPeriod"/>
            </a:pPr>
            <a:r>
              <a:rPr lang="nl-NL" sz="1500" dirty="0" smtClean="0"/>
              <a:t>Wat zijn de signalen, risico-, in stand houdende en beschermende factoren voor KOPP-problematiek? </a:t>
            </a:r>
          </a:p>
          <a:p>
            <a:pPr>
              <a:buFont typeface="+mj-lt"/>
              <a:buAutoNum type="arabicPeriod"/>
            </a:pPr>
            <a:r>
              <a:rPr lang="nl-NL" sz="1500" dirty="0"/>
              <a:t>Wanneer is KOPP-problematiek reden tot zorg en hoe kunnen hulpverleners dit vaststellen? </a:t>
            </a:r>
            <a:endParaRPr lang="nl-NL" sz="1500" dirty="0" smtClean="0"/>
          </a:p>
          <a:p>
            <a:pPr>
              <a:buFont typeface="+mj-lt"/>
              <a:buAutoNum type="arabicPeriod"/>
            </a:pPr>
            <a:r>
              <a:rPr lang="nl-NL" sz="1500" dirty="0"/>
              <a:t>Wat zijn, voor verschillende leeftijdsgroepen, effectieve preventieve interventies voor KOPP-problematiek die de jeugdhulp zelfstandig of in samenwerking met andere sectoren kan inzetten</a:t>
            </a:r>
            <a:r>
              <a:rPr lang="nl-NL" sz="1500" dirty="0" smtClean="0"/>
              <a:t>?</a:t>
            </a:r>
          </a:p>
          <a:p>
            <a:pPr>
              <a:buFont typeface="+mj-lt"/>
              <a:buAutoNum type="arabicPeriod"/>
            </a:pPr>
            <a:r>
              <a:rPr lang="nl-NL" sz="1500" dirty="0"/>
              <a:t>Hoe kunnen hulpverleners beschermende factoren voor het KOPP-kind versterken in de behandeling, begeleiding of </a:t>
            </a:r>
            <a:r>
              <a:rPr lang="nl-NL" sz="1500" dirty="0" smtClean="0"/>
              <a:t>preventief? </a:t>
            </a:r>
          </a:p>
          <a:p>
            <a:pPr>
              <a:buFont typeface="+mj-lt"/>
              <a:buAutoNum type="arabicPeriod"/>
            </a:pPr>
            <a:r>
              <a:rPr lang="nl-NL" sz="1500" dirty="0" smtClean="0"/>
              <a:t>Hoe </a:t>
            </a:r>
            <a:r>
              <a:rPr lang="nl-NL" sz="1500" dirty="0"/>
              <a:t>kunnen hulpverleners omgaan met ouders die niet bereid zijn hun kind te laten behandelen? </a:t>
            </a:r>
          </a:p>
          <a:p>
            <a:pPr>
              <a:buFont typeface="+mj-lt"/>
              <a:buAutoNum type="arabicPeriod"/>
            </a:pPr>
            <a:r>
              <a:rPr lang="nl-NL" sz="1500" dirty="0"/>
              <a:t>Hoe kunnen hulpverleners omgaan met de situatie waarin het onduidelijk is of de ouder een psychisch of </a:t>
            </a:r>
            <a:r>
              <a:rPr lang="nl-NL" sz="1500" dirty="0" smtClean="0"/>
              <a:t>verslavingsprobleem </a:t>
            </a:r>
            <a:r>
              <a:rPr lang="nl-NL" sz="1500" dirty="0"/>
              <a:t>heeft, maar er wel een vermoeden is? </a:t>
            </a:r>
          </a:p>
          <a:p>
            <a:pPr>
              <a:buFont typeface="+mj-lt"/>
              <a:buAutoNum type="arabicPeriod"/>
            </a:pPr>
            <a:r>
              <a:rPr lang="nl-NL" sz="1500" dirty="0"/>
              <a:t>Hoe kunnen hulpverleners omgaan met ouders die geen hulp voor hun psychische of verslavingsproblemen willen? </a:t>
            </a:r>
          </a:p>
          <a:p>
            <a:pPr>
              <a:buFont typeface="+mj-lt"/>
              <a:buAutoNum type="arabicPeriod"/>
            </a:pPr>
            <a:r>
              <a:rPr lang="nl-NL" sz="1500" dirty="0"/>
              <a:t>Hoe kan worden omgegaan met het feit dat de beschikbaarheid van interventies die in deze richtlijn worden geadviseerd, verschilt per gemeente en daarbinnen ook per jaar kan verschillen? </a:t>
            </a:r>
          </a:p>
        </p:txBody>
      </p:sp>
    </p:spTree>
    <p:extLst>
      <p:ext uri="{BB962C8B-B14F-4D97-AF65-F5344CB8AC3E}">
        <p14:creationId xmlns:p14="http://schemas.microsoft.com/office/powerpoint/2010/main" val="2256542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7C1518"/>
                </a:solidFill>
              </a:rPr>
              <a:t>Hoofdstuk 1: Inleiding</a:t>
            </a:r>
            <a:endParaRPr lang="nl-NL" b="1" dirty="0">
              <a:solidFill>
                <a:srgbClr val="7C1518"/>
              </a:solidFill>
            </a:endParaRPr>
          </a:p>
        </p:txBody>
      </p:sp>
      <p:sp>
        <p:nvSpPr>
          <p:cNvPr id="3" name="Tijdelijke aanduiding voor inhoud 2"/>
          <p:cNvSpPr>
            <a:spLocks noGrp="1"/>
          </p:cNvSpPr>
          <p:nvPr>
            <p:ph idx="1"/>
          </p:nvPr>
        </p:nvSpPr>
        <p:spPr>
          <a:xfrm>
            <a:off x="457200" y="2304646"/>
            <a:ext cx="8229600" cy="4001151"/>
          </a:xfrm>
        </p:spPr>
        <p:txBody>
          <a:bodyPr>
            <a:normAutofit fontScale="92500" lnSpcReduction="20000"/>
          </a:bodyPr>
          <a:lstStyle/>
          <a:p>
            <a:pPr marL="0" indent="0">
              <a:buNone/>
            </a:pPr>
            <a:r>
              <a:rPr lang="nl-NL" sz="1900" b="1" dirty="0" smtClean="0"/>
              <a:t>KOPP staat voor:</a:t>
            </a:r>
          </a:p>
          <a:p>
            <a:pPr marL="0" indent="0">
              <a:buNone/>
            </a:pPr>
            <a:r>
              <a:rPr lang="nl-NL" sz="1900" dirty="0">
                <a:solidFill>
                  <a:prstClr val="black">
                    <a:lumMod val="75000"/>
                    <a:lumOff val="25000"/>
                  </a:prstClr>
                </a:solidFill>
              </a:rPr>
              <a:t>‘Kinderen van Ouders met Psychische Problemen’. In deze richtlijn worden hiermee óók 'Kinderen van Verslaafde Ouders' (KVO) bedoeld. </a:t>
            </a:r>
            <a:endParaRPr lang="nl-NL" sz="1900" dirty="0" smtClean="0"/>
          </a:p>
          <a:p>
            <a:pPr marL="0" indent="0">
              <a:buNone/>
            </a:pPr>
            <a:endParaRPr lang="nl-NL" sz="1900" b="1" dirty="0" smtClean="0"/>
          </a:p>
          <a:p>
            <a:pPr marL="0" indent="0">
              <a:buNone/>
            </a:pPr>
            <a:r>
              <a:rPr lang="nl-NL" sz="1900" b="1" dirty="0" smtClean="0"/>
              <a:t>De volgende definities worden gehanteerd:</a:t>
            </a:r>
            <a:endParaRPr lang="nl-NL" sz="1900" b="1" dirty="0"/>
          </a:p>
          <a:p>
            <a:pPr marL="285750" lvl="0" indent="-285750">
              <a:buFont typeface="Arial" panose="020B0604020202020204" pitchFamily="34" charset="0"/>
              <a:buChar char="•"/>
            </a:pPr>
            <a:r>
              <a:rPr lang="nl-NL" sz="2000" b="1" dirty="0"/>
              <a:t>KOPP-kind</a:t>
            </a:r>
            <a:r>
              <a:rPr lang="nl-NL" sz="2000" dirty="0"/>
              <a:t>: een jeugdige van wie één of beide ouders psychische en/of verslavingsproblemen heeft/hebben; </a:t>
            </a:r>
          </a:p>
          <a:p>
            <a:pPr marL="285750" lvl="0" indent="-285750">
              <a:buFont typeface="Arial" panose="020B0604020202020204" pitchFamily="34" charset="0"/>
              <a:buChar char="•"/>
            </a:pPr>
            <a:r>
              <a:rPr lang="nl-NL" sz="2000" b="1" dirty="0"/>
              <a:t>KOPP-ouder</a:t>
            </a:r>
            <a:r>
              <a:rPr lang="nl-NL" sz="2000" dirty="0"/>
              <a:t>: een ouder met psychische en/of verslavingsproblemen;</a:t>
            </a:r>
          </a:p>
          <a:p>
            <a:pPr marL="285750" lvl="0" indent="-285750">
              <a:buFont typeface="Arial" panose="020B0604020202020204" pitchFamily="34" charset="0"/>
              <a:buChar char="•"/>
            </a:pPr>
            <a:r>
              <a:rPr lang="nl-NL" sz="2000" b="1" dirty="0"/>
              <a:t>KOPP-gezin</a:t>
            </a:r>
            <a:r>
              <a:rPr lang="nl-NL" sz="2000" dirty="0"/>
              <a:t>: een gezin waarin één of beide ouders psychische en/of verslavingsproblemen heeft/hebben;</a:t>
            </a:r>
          </a:p>
          <a:p>
            <a:pPr marL="285750" indent="-285750">
              <a:buFont typeface="Arial" panose="020B0604020202020204" pitchFamily="34" charset="0"/>
              <a:buChar char="•"/>
            </a:pPr>
            <a:r>
              <a:rPr lang="nl-NL" sz="2000" b="1" dirty="0"/>
              <a:t>KOPP-problematiek</a:t>
            </a:r>
            <a:r>
              <a:rPr lang="nl-NL" sz="2000" dirty="0"/>
              <a:t>: de problemen voor de jeugdige ten gevolge van het opgroeien in een KOPP-gezin. Deze gevolgen zijn divers (psychische problematiek, ontwikkelingsproblematiek en een verhoogd risico op mishandeling</a:t>
            </a:r>
            <a:r>
              <a:rPr lang="nl-NL" sz="2000" dirty="0" smtClean="0"/>
              <a:t>).</a:t>
            </a:r>
            <a:endParaRPr lang="nl-NL" sz="2000" dirty="0"/>
          </a:p>
          <a:p>
            <a:endParaRPr lang="nl-NL" sz="1200" i="1" dirty="0"/>
          </a:p>
          <a:p>
            <a:endParaRPr lang="nl-NL" dirty="0"/>
          </a:p>
        </p:txBody>
      </p:sp>
    </p:spTree>
    <p:extLst>
      <p:ext uri="{BB962C8B-B14F-4D97-AF65-F5344CB8AC3E}">
        <p14:creationId xmlns:p14="http://schemas.microsoft.com/office/powerpoint/2010/main" val="4209702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7C1518"/>
                </a:solidFill>
              </a:rPr>
              <a:t>Hoofdstuk </a:t>
            </a:r>
            <a:r>
              <a:rPr lang="nl-NL" b="1" dirty="0">
                <a:solidFill>
                  <a:srgbClr val="7C1518"/>
                </a:solidFill>
              </a:rPr>
              <a:t>2</a:t>
            </a:r>
            <a:r>
              <a:rPr lang="nl-NL" b="1" dirty="0" smtClean="0">
                <a:solidFill>
                  <a:srgbClr val="7C1518"/>
                </a:solidFill>
              </a:rPr>
              <a:t>: Gevolgen (1)</a:t>
            </a:r>
            <a:endParaRPr lang="nl-NL" b="1" dirty="0">
              <a:solidFill>
                <a:srgbClr val="7C1518"/>
              </a:solidFill>
            </a:endParaRPr>
          </a:p>
        </p:txBody>
      </p:sp>
      <p:sp>
        <p:nvSpPr>
          <p:cNvPr id="3" name="Tijdelijke aanduiding voor inhoud 2"/>
          <p:cNvSpPr>
            <a:spLocks noGrp="1"/>
          </p:cNvSpPr>
          <p:nvPr>
            <p:ph idx="1"/>
          </p:nvPr>
        </p:nvSpPr>
        <p:spPr/>
        <p:txBody>
          <a:bodyPr>
            <a:normAutofit/>
          </a:bodyPr>
          <a:lstStyle/>
          <a:p>
            <a:r>
              <a:rPr lang="nl-NL" sz="1800" dirty="0" smtClean="0"/>
              <a:t>Uitgangsvraag 1</a:t>
            </a:r>
          </a:p>
          <a:p>
            <a:pPr marL="0" indent="0">
              <a:buNone/>
            </a:pPr>
            <a:endParaRPr lang="nl-NL" sz="1800" dirty="0" smtClean="0"/>
          </a:p>
          <a:p>
            <a:pPr marL="0" fontAlgn="t">
              <a:spcBef>
                <a:spcPts val="0"/>
              </a:spcBef>
            </a:pPr>
            <a:r>
              <a:rPr lang="nl-NL" sz="2000" b="1" dirty="0" smtClean="0">
                <a:solidFill>
                  <a:srgbClr val="FFFFFF"/>
                </a:solidFill>
              </a:rPr>
              <a:t>Ongeborenen </a:t>
            </a:r>
            <a:r>
              <a:rPr lang="nl-NL" sz="2000" b="1" dirty="0">
                <a:solidFill>
                  <a:srgbClr val="FFFFFF"/>
                </a:solidFill>
              </a:rPr>
              <a:t>en pasgeborenen</a:t>
            </a:r>
            <a:endParaRPr lang="nl-NL" sz="2000" dirty="0">
              <a:latin typeface="Arial"/>
            </a:endParaRPr>
          </a:p>
          <a:p>
            <a:pPr marL="0" fontAlgn="t">
              <a:spcBef>
                <a:spcPts val="0"/>
              </a:spcBef>
            </a:pPr>
            <a:r>
              <a:rPr lang="nl-NL" sz="2000" b="1" dirty="0" smtClean="0">
                <a:solidFill>
                  <a:srgbClr val="FFFFFF"/>
                </a:solidFill>
              </a:rPr>
              <a:t>Baby en </a:t>
            </a:r>
            <a:r>
              <a:rPr lang="nl-NL" sz="2000" b="1" dirty="0" err="1" smtClean="0">
                <a:solidFill>
                  <a:srgbClr val="FFFFFF"/>
                </a:solidFill>
              </a:rPr>
              <a:t>peuOngeborenen</a:t>
            </a:r>
            <a:r>
              <a:rPr lang="nl-NL" sz="2000" b="1" dirty="0" smtClean="0">
                <a:solidFill>
                  <a:srgbClr val="FFFFFF"/>
                </a:solidFill>
              </a:rPr>
              <a:t> en pasgeborenen</a:t>
            </a:r>
            <a:endParaRPr lang="nl-NL" sz="2000" dirty="0" smtClean="0">
              <a:latin typeface="Arial"/>
            </a:endParaRPr>
          </a:p>
          <a:p>
            <a:pPr marL="0" indent="0">
              <a:spcBef>
                <a:spcPts val="0"/>
              </a:spcBef>
            </a:pPr>
            <a:r>
              <a:rPr lang="nl-NL" sz="2000" b="1" dirty="0" smtClean="0">
                <a:solidFill>
                  <a:srgbClr val="FFFFFF"/>
                </a:solidFill>
              </a:rPr>
              <a:t>Baby </a:t>
            </a:r>
            <a:r>
              <a:rPr lang="nl-NL" sz="2000" b="1" dirty="0">
                <a:solidFill>
                  <a:srgbClr val="FFFFFF"/>
                </a:solidFill>
              </a:rPr>
              <a:t>en peuter:</a:t>
            </a:r>
            <a:endParaRPr lang="nl-NL" sz="2000" dirty="0">
              <a:latin typeface="Arial"/>
            </a:endParaRPr>
          </a:p>
          <a:p>
            <a:pPr marL="0" indent="0">
              <a:spcBef>
                <a:spcPts val="0"/>
              </a:spcBef>
            </a:pPr>
            <a:r>
              <a:rPr lang="nl-NL" sz="2000" b="1" dirty="0" smtClean="0">
                <a:solidFill>
                  <a:srgbClr val="FFFFFF"/>
                </a:solidFill>
              </a:rPr>
              <a:t>ter</a:t>
            </a:r>
            <a:r>
              <a:rPr lang="nl-NL" sz="2000" b="1" dirty="0">
                <a:solidFill>
                  <a:srgbClr val="FFFFFF"/>
                </a:solidFill>
              </a:rPr>
              <a:t>:</a:t>
            </a:r>
            <a:endParaRPr lang="nl-NL" sz="2000" dirty="0">
              <a:latin typeface="Arial"/>
            </a:endParaRPr>
          </a:p>
          <a:p>
            <a:endParaRPr lang="nl-NL" sz="2000" dirty="0"/>
          </a:p>
        </p:txBody>
      </p:sp>
      <p:graphicFrame>
        <p:nvGraphicFramePr>
          <p:cNvPr id="7" name="Tabel 6"/>
          <p:cNvGraphicFramePr>
            <a:graphicFrameLocks noGrp="1"/>
          </p:cNvGraphicFramePr>
          <p:nvPr>
            <p:extLst>
              <p:ext uri="{D42A27DB-BD31-4B8C-83A1-F6EECF244321}">
                <p14:modId xmlns:p14="http://schemas.microsoft.com/office/powerpoint/2010/main" val="2226718604"/>
              </p:ext>
            </p:extLst>
          </p:nvPr>
        </p:nvGraphicFramePr>
        <p:xfrm>
          <a:off x="611560" y="3140967"/>
          <a:ext cx="3600400" cy="2592289"/>
        </p:xfrm>
        <a:graphic>
          <a:graphicData uri="http://schemas.openxmlformats.org/drawingml/2006/table">
            <a:tbl>
              <a:tblPr firstRow="1" bandRow="1">
                <a:tableStyleId>{5C22544A-7EE6-4342-B048-85BDC9FD1C3A}</a:tableStyleId>
              </a:tblPr>
              <a:tblGrid>
                <a:gridCol w="3600400"/>
              </a:tblGrid>
              <a:tr h="524328">
                <a:tc>
                  <a:txBody>
                    <a:bodyPr/>
                    <a:lstStyle/>
                    <a:p>
                      <a:r>
                        <a:rPr lang="nl-NL" dirty="0" smtClean="0"/>
                        <a:t>Ongeboren</a:t>
                      </a:r>
                      <a:r>
                        <a:rPr lang="nl-NL" baseline="0" dirty="0" smtClean="0"/>
                        <a:t> </a:t>
                      </a:r>
                      <a:r>
                        <a:rPr lang="nl-NL" dirty="0" smtClean="0"/>
                        <a:t>en </a:t>
                      </a:r>
                      <a:r>
                        <a:rPr lang="nl-NL" dirty="0" smtClean="0"/>
                        <a:t>pasgeboren </a:t>
                      </a:r>
                      <a:r>
                        <a:rPr lang="nl-NL" dirty="0" smtClean="0"/>
                        <a:t>kind</a:t>
                      </a:r>
                      <a:endParaRPr lang="nl-NL" dirty="0"/>
                    </a:p>
                  </a:txBody>
                  <a:tcPr>
                    <a:lnB w="12700" cap="flat" cmpd="sng" algn="ctr">
                      <a:solidFill>
                        <a:schemeClr val="accent5">
                          <a:lumMod val="60000"/>
                          <a:lumOff val="40000"/>
                        </a:schemeClr>
                      </a:solidFill>
                      <a:prstDash val="solid"/>
                      <a:round/>
                      <a:headEnd type="none" w="med" len="med"/>
                      <a:tailEnd type="none" w="med" len="med"/>
                    </a:lnB>
                    <a:solidFill>
                      <a:schemeClr val="accent5">
                        <a:lumMod val="50000"/>
                      </a:schemeClr>
                    </a:solidFill>
                  </a:tcPr>
                </a:tc>
              </a:tr>
              <a:tr h="2067961">
                <a:tc>
                  <a:txBody>
                    <a:bodyPr/>
                    <a:lstStyle/>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nl-NL" sz="1800"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Ontwikkelingsproblemen</a:t>
                      </a:r>
                      <a:r>
                        <a:rPr lang="nl-NL" sz="1600" dirty="0" smtClean="0"/>
                        <a:t> </a:t>
                      </a:r>
                      <a:r>
                        <a:rPr lang="nl-NL" sz="1600" dirty="0" smtClean="0"/>
                        <a:t/>
                      </a:r>
                      <a:br>
                        <a:rPr lang="nl-NL" sz="1600" dirty="0" smtClean="0"/>
                      </a:br>
                      <a:r>
                        <a:rPr lang="nl-NL" sz="1600" dirty="0" smtClean="0"/>
                        <a:t>(</a:t>
                      </a:r>
                      <a:r>
                        <a:rPr lang="nl-NL" sz="1600" dirty="0" smtClean="0"/>
                        <a:t>bv premature baby)</a:t>
                      </a:r>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Syndromen </a:t>
                      </a:r>
                      <a:r>
                        <a:rPr lang="nl-NL" sz="1600" b="1" dirty="0" smtClean="0"/>
                        <a:t/>
                      </a:r>
                      <a:br>
                        <a:rPr lang="nl-NL" sz="1600" b="1" dirty="0" smtClean="0"/>
                      </a:br>
                      <a:r>
                        <a:rPr lang="nl-NL" sz="1600" b="0" dirty="0" smtClean="0"/>
                        <a:t>(</a:t>
                      </a:r>
                      <a:r>
                        <a:rPr lang="nl-NL" sz="1600" b="0" dirty="0" smtClean="0"/>
                        <a:t>bv Foetaal Alcohol</a:t>
                      </a:r>
                      <a:r>
                        <a:rPr lang="nl-NL" sz="1600" b="0" baseline="0" dirty="0" smtClean="0"/>
                        <a:t> Syndroom)</a:t>
                      </a:r>
                      <a:endParaRPr lang="nl-NL" sz="1600" b="1"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Aard van het kind </a:t>
                      </a:r>
                      <a:r>
                        <a:rPr lang="nl-NL" sz="1600" b="1" dirty="0" smtClean="0"/>
                        <a:t/>
                      </a:r>
                      <a:br>
                        <a:rPr lang="nl-NL" sz="1600" b="1" dirty="0" smtClean="0"/>
                      </a:br>
                      <a:r>
                        <a:rPr lang="nl-NL" sz="1600" b="0" dirty="0" smtClean="0"/>
                        <a:t>(</a:t>
                      </a:r>
                      <a:r>
                        <a:rPr lang="nl-NL" sz="1600" b="0" dirty="0" smtClean="0"/>
                        <a:t>bv moeilijk temperament)</a:t>
                      </a:r>
                      <a:endParaRPr lang="nl-NL" sz="1600" b="0" dirty="0"/>
                    </a:p>
                  </a:txBody>
                  <a:tcPr>
                    <a:lnT w="12700" cap="flat" cmpd="sng" algn="ctr">
                      <a:solidFill>
                        <a:schemeClr val="accent5">
                          <a:lumMod val="60000"/>
                          <a:lumOff val="40000"/>
                        </a:schemeClr>
                      </a:solidFill>
                      <a:prstDash val="solid"/>
                      <a:round/>
                      <a:headEnd type="none" w="med" len="med"/>
                      <a:tailEnd type="none" w="med" len="med"/>
                    </a:lnT>
                    <a:solidFill>
                      <a:schemeClr val="accent5">
                        <a:lumMod val="20000"/>
                        <a:lumOff val="80000"/>
                      </a:schemeClr>
                    </a:solidFill>
                  </a:tcPr>
                </a:tc>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3036691429"/>
              </p:ext>
            </p:extLst>
          </p:nvPr>
        </p:nvGraphicFramePr>
        <p:xfrm>
          <a:off x="4572000" y="3162317"/>
          <a:ext cx="3516058" cy="2570939"/>
        </p:xfrm>
        <a:graphic>
          <a:graphicData uri="http://schemas.openxmlformats.org/drawingml/2006/table">
            <a:tbl>
              <a:tblPr firstRow="1" bandRow="1">
                <a:tableStyleId>{5C22544A-7EE6-4342-B048-85BDC9FD1C3A}</a:tableStyleId>
              </a:tblPr>
              <a:tblGrid>
                <a:gridCol w="3516058"/>
              </a:tblGrid>
              <a:tr h="451443">
                <a:tc>
                  <a:txBody>
                    <a:bodyPr/>
                    <a:lstStyle/>
                    <a:p>
                      <a:r>
                        <a:rPr lang="nl-NL" dirty="0" smtClean="0"/>
                        <a:t>Baby en peuter</a:t>
                      </a:r>
                      <a:endParaRPr lang="nl-NL" dirty="0"/>
                    </a:p>
                  </a:txBody>
                  <a:tcPr>
                    <a:lnB w="12700" cap="flat" cmpd="sng" algn="ctr">
                      <a:solidFill>
                        <a:schemeClr val="accent5">
                          <a:lumMod val="60000"/>
                          <a:lumOff val="40000"/>
                        </a:schemeClr>
                      </a:solidFill>
                      <a:prstDash val="solid"/>
                      <a:round/>
                      <a:headEnd type="none" w="med" len="med"/>
                      <a:tailEnd type="none" w="med" len="med"/>
                    </a:lnB>
                    <a:solidFill>
                      <a:schemeClr val="accent5">
                        <a:lumMod val="50000"/>
                      </a:schemeClr>
                    </a:solidFill>
                  </a:tcPr>
                </a:tc>
              </a:tr>
              <a:tr h="2119496">
                <a:tc>
                  <a:txBody>
                    <a:bodyPr/>
                    <a:lstStyle/>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nl-NL" sz="1800"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Psychosociale problemen </a:t>
                      </a:r>
                      <a:r>
                        <a:rPr lang="nl-NL" sz="1600" b="1" dirty="0" smtClean="0"/>
                        <a:t/>
                      </a:r>
                      <a:br>
                        <a:rPr lang="nl-NL" sz="1600" b="1" dirty="0" smtClean="0"/>
                      </a:br>
                      <a:r>
                        <a:rPr lang="nl-NL" sz="1600" dirty="0" smtClean="0"/>
                        <a:t>(</a:t>
                      </a:r>
                      <a:r>
                        <a:rPr lang="nl-NL" sz="1600" dirty="0" smtClean="0"/>
                        <a:t>bv separatieangst)</a:t>
                      </a:r>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Ontwikkelingsproblemen</a:t>
                      </a:r>
                      <a:r>
                        <a:rPr lang="nl-NL" sz="1600" baseline="0" dirty="0" smtClean="0"/>
                        <a:t> </a:t>
                      </a:r>
                      <a:r>
                        <a:rPr lang="nl-NL" sz="1600" baseline="0" dirty="0" smtClean="0"/>
                        <a:t/>
                      </a:r>
                      <a:br>
                        <a:rPr lang="nl-NL" sz="1600" baseline="0" dirty="0" smtClean="0"/>
                      </a:br>
                      <a:r>
                        <a:rPr lang="nl-NL" sz="1600" baseline="0" dirty="0" smtClean="0"/>
                        <a:t>(</a:t>
                      </a:r>
                      <a:r>
                        <a:rPr lang="nl-NL" sz="1600" baseline="0" dirty="0" smtClean="0"/>
                        <a:t>bv hechtingsproblemen)</a:t>
                      </a:r>
                      <a:endParaRPr lang="nl-NL" sz="1600"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nl-NL" sz="1800" dirty="0" smtClean="0"/>
                    </a:p>
                  </a:txBody>
                  <a:tcPr>
                    <a:lnT w="12700" cap="flat" cmpd="sng" algn="ctr">
                      <a:solidFill>
                        <a:schemeClr val="accent5">
                          <a:lumMod val="60000"/>
                          <a:lumOff val="40000"/>
                        </a:schemeClr>
                      </a:solidFill>
                      <a:prstDash val="solid"/>
                      <a:round/>
                      <a:headEnd type="none" w="med" len="med"/>
                      <a:tailEnd type="none" w="med" len="med"/>
                    </a:lnT>
                    <a:solidFill>
                      <a:schemeClr val="accent5">
                        <a:lumMod val="20000"/>
                        <a:lumOff val="80000"/>
                      </a:schemeClr>
                    </a:solidFill>
                  </a:tcPr>
                </a:tc>
              </a:tr>
            </a:tbl>
          </a:graphicData>
        </a:graphic>
      </p:graphicFrame>
    </p:spTree>
    <p:extLst>
      <p:ext uri="{BB962C8B-B14F-4D97-AF65-F5344CB8AC3E}">
        <p14:creationId xmlns:p14="http://schemas.microsoft.com/office/powerpoint/2010/main" val="3555438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7C1518"/>
                </a:solidFill>
              </a:rPr>
              <a:t>Hoofdstuk </a:t>
            </a:r>
            <a:r>
              <a:rPr lang="nl-NL" b="1" dirty="0">
                <a:solidFill>
                  <a:srgbClr val="7C1518"/>
                </a:solidFill>
              </a:rPr>
              <a:t>2</a:t>
            </a:r>
            <a:r>
              <a:rPr lang="nl-NL" b="1" dirty="0" smtClean="0">
                <a:solidFill>
                  <a:srgbClr val="7C1518"/>
                </a:solidFill>
              </a:rPr>
              <a:t>: Gevolgen (2)</a:t>
            </a:r>
            <a:endParaRPr lang="nl-NL" b="1" dirty="0">
              <a:solidFill>
                <a:srgbClr val="7C1518"/>
              </a:solidFill>
            </a:endParaRPr>
          </a:p>
        </p:txBody>
      </p:sp>
      <p:sp>
        <p:nvSpPr>
          <p:cNvPr id="3" name="Tijdelijke aanduiding voor inhoud 2"/>
          <p:cNvSpPr>
            <a:spLocks noGrp="1"/>
          </p:cNvSpPr>
          <p:nvPr>
            <p:ph idx="1"/>
          </p:nvPr>
        </p:nvSpPr>
        <p:spPr/>
        <p:txBody>
          <a:bodyPr>
            <a:normAutofit/>
          </a:bodyPr>
          <a:lstStyle/>
          <a:p>
            <a:pPr marL="0" indent="0">
              <a:buNone/>
            </a:pPr>
            <a:endParaRPr lang="nl-NL" sz="1800" dirty="0" smtClean="0"/>
          </a:p>
          <a:p>
            <a:pPr marL="0" fontAlgn="t">
              <a:spcBef>
                <a:spcPts val="0"/>
              </a:spcBef>
            </a:pPr>
            <a:r>
              <a:rPr lang="nl-NL" sz="2000" b="1" dirty="0" smtClean="0">
                <a:solidFill>
                  <a:srgbClr val="FFFFFF"/>
                </a:solidFill>
              </a:rPr>
              <a:t>Ongeborenen </a:t>
            </a:r>
            <a:r>
              <a:rPr lang="nl-NL" sz="2000" b="1" dirty="0">
                <a:solidFill>
                  <a:srgbClr val="FFFFFF"/>
                </a:solidFill>
              </a:rPr>
              <a:t>en pasgeborenen</a:t>
            </a:r>
            <a:endParaRPr lang="nl-NL" sz="2000" dirty="0">
              <a:latin typeface="Arial"/>
            </a:endParaRPr>
          </a:p>
          <a:p>
            <a:pPr marL="0" fontAlgn="t">
              <a:spcBef>
                <a:spcPts val="0"/>
              </a:spcBef>
            </a:pPr>
            <a:r>
              <a:rPr lang="nl-NL" sz="2000" b="1" dirty="0" smtClean="0">
                <a:solidFill>
                  <a:srgbClr val="FFFFFF"/>
                </a:solidFill>
              </a:rPr>
              <a:t>Baby en </a:t>
            </a:r>
            <a:r>
              <a:rPr lang="nl-NL" sz="2000" b="1" dirty="0" err="1" smtClean="0">
                <a:solidFill>
                  <a:srgbClr val="FFFFFF"/>
                </a:solidFill>
              </a:rPr>
              <a:t>peuOngeborenen</a:t>
            </a:r>
            <a:r>
              <a:rPr lang="nl-NL" sz="2000" b="1" dirty="0" smtClean="0">
                <a:solidFill>
                  <a:srgbClr val="FFFFFF"/>
                </a:solidFill>
              </a:rPr>
              <a:t> en pasgeborenen</a:t>
            </a:r>
            <a:endParaRPr lang="nl-NL" sz="2000" dirty="0" smtClean="0">
              <a:latin typeface="Arial"/>
            </a:endParaRPr>
          </a:p>
          <a:p>
            <a:pPr marL="0" indent="0">
              <a:spcBef>
                <a:spcPts val="0"/>
              </a:spcBef>
            </a:pPr>
            <a:r>
              <a:rPr lang="nl-NL" sz="2000" b="1" dirty="0" smtClean="0">
                <a:solidFill>
                  <a:srgbClr val="FFFFFF"/>
                </a:solidFill>
              </a:rPr>
              <a:t>Baby </a:t>
            </a:r>
            <a:r>
              <a:rPr lang="nl-NL" sz="2000" b="1" dirty="0">
                <a:solidFill>
                  <a:srgbClr val="FFFFFF"/>
                </a:solidFill>
              </a:rPr>
              <a:t>en peuter:</a:t>
            </a:r>
            <a:endParaRPr lang="nl-NL" sz="2000" dirty="0">
              <a:latin typeface="Arial"/>
            </a:endParaRPr>
          </a:p>
          <a:p>
            <a:pPr marL="0" indent="0">
              <a:spcBef>
                <a:spcPts val="0"/>
              </a:spcBef>
            </a:pPr>
            <a:r>
              <a:rPr lang="nl-NL" sz="2000" b="1" dirty="0" smtClean="0">
                <a:solidFill>
                  <a:srgbClr val="FFFFFF"/>
                </a:solidFill>
              </a:rPr>
              <a:t>ter</a:t>
            </a:r>
            <a:r>
              <a:rPr lang="nl-NL" sz="2000" b="1" dirty="0">
                <a:solidFill>
                  <a:srgbClr val="FFFFFF"/>
                </a:solidFill>
              </a:rPr>
              <a:t>:</a:t>
            </a:r>
            <a:endParaRPr lang="nl-NL" sz="2000" dirty="0">
              <a:latin typeface="Arial"/>
            </a:endParaRPr>
          </a:p>
          <a:p>
            <a:endParaRPr lang="nl-NL" sz="2000" dirty="0"/>
          </a:p>
        </p:txBody>
      </p:sp>
      <p:graphicFrame>
        <p:nvGraphicFramePr>
          <p:cNvPr id="7" name="Tabel 6"/>
          <p:cNvGraphicFramePr>
            <a:graphicFrameLocks noGrp="1"/>
          </p:cNvGraphicFramePr>
          <p:nvPr>
            <p:extLst>
              <p:ext uri="{D42A27DB-BD31-4B8C-83A1-F6EECF244321}">
                <p14:modId xmlns:p14="http://schemas.microsoft.com/office/powerpoint/2010/main" val="2650316714"/>
              </p:ext>
            </p:extLst>
          </p:nvPr>
        </p:nvGraphicFramePr>
        <p:xfrm>
          <a:off x="457200" y="2420888"/>
          <a:ext cx="2674640" cy="3906934"/>
        </p:xfrm>
        <a:graphic>
          <a:graphicData uri="http://schemas.openxmlformats.org/drawingml/2006/table">
            <a:tbl>
              <a:tblPr firstRow="1" bandRow="1">
                <a:tableStyleId>{5C22544A-7EE6-4342-B048-85BDC9FD1C3A}</a:tableStyleId>
              </a:tblPr>
              <a:tblGrid>
                <a:gridCol w="2674640"/>
              </a:tblGrid>
              <a:tr h="634878">
                <a:tc>
                  <a:txBody>
                    <a:bodyPr/>
                    <a:lstStyle/>
                    <a:p>
                      <a:r>
                        <a:rPr lang="nl-NL" dirty="0" smtClean="0"/>
                        <a:t>Basisschoolkind</a:t>
                      </a:r>
                      <a:endParaRPr lang="nl-NL" dirty="0"/>
                    </a:p>
                  </a:txBody>
                  <a:tcPr>
                    <a:lnB w="12700" cap="flat" cmpd="sng" algn="ctr">
                      <a:solidFill>
                        <a:schemeClr val="accent5">
                          <a:lumMod val="60000"/>
                          <a:lumOff val="40000"/>
                        </a:schemeClr>
                      </a:solidFill>
                      <a:prstDash val="solid"/>
                      <a:round/>
                      <a:headEnd type="none" w="med" len="med"/>
                      <a:tailEnd type="none" w="med" len="med"/>
                    </a:lnB>
                    <a:solidFill>
                      <a:schemeClr val="accent5">
                        <a:lumMod val="50000"/>
                      </a:schemeClr>
                    </a:solidFill>
                  </a:tcPr>
                </a:tc>
              </a:tr>
              <a:tr h="3272056">
                <a:tc>
                  <a:txBody>
                    <a:bodyPr/>
                    <a:lstStyle/>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nl-NL" sz="1800"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Psychosociale problemen </a:t>
                      </a:r>
                      <a:r>
                        <a:rPr lang="nl-NL" sz="1600" b="0" dirty="0" smtClean="0"/>
                        <a:t>(bv angstig gedrag)</a:t>
                      </a:r>
                      <a:endParaRPr lang="nl-NL" sz="1600" b="1"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Ontwikkelingsproblemen </a:t>
                      </a:r>
                      <a:r>
                        <a:rPr lang="nl-NL" sz="1600" dirty="0" smtClean="0"/>
                        <a:t>(bv extreme fantasieën) </a:t>
                      </a:r>
                      <a:endParaRPr lang="nl-NL" sz="1600" b="1"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Schoolproblemen</a:t>
                      </a:r>
                      <a:r>
                        <a:rPr lang="nl-NL" sz="1600" b="0" baseline="0" dirty="0" smtClean="0"/>
                        <a:t> </a:t>
                      </a:r>
                      <a:r>
                        <a:rPr lang="nl-NL" sz="1600" b="0" baseline="0" dirty="0" smtClean="0"/>
                        <a:t/>
                      </a:r>
                      <a:br>
                        <a:rPr lang="nl-NL" sz="1600" b="0" baseline="0" dirty="0" smtClean="0"/>
                      </a:br>
                      <a:r>
                        <a:rPr lang="nl-NL" sz="1600" b="0" dirty="0" smtClean="0"/>
                        <a:t>(</a:t>
                      </a:r>
                      <a:r>
                        <a:rPr lang="nl-NL" sz="1600" b="0" dirty="0" smtClean="0"/>
                        <a:t>bv problemen met naar school gaan)</a:t>
                      </a:r>
                      <a:endParaRPr lang="nl-NL" sz="1600" b="0" dirty="0"/>
                    </a:p>
                  </a:txBody>
                  <a:tcPr>
                    <a:lnT w="12700" cap="flat" cmpd="sng" algn="ctr">
                      <a:solidFill>
                        <a:schemeClr val="accent5">
                          <a:lumMod val="60000"/>
                          <a:lumOff val="40000"/>
                        </a:schemeClr>
                      </a:solidFill>
                      <a:prstDash val="solid"/>
                      <a:round/>
                      <a:headEnd type="none" w="med" len="med"/>
                      <a:tailEnd type="none" w="med" len="med"/>
                    </a:lnT>
                    <a:solidFill>
                      <a:schemeClr val="accent5">
                        <a:lumMod val="20000"/>
                        <a:lumOff val="80000"/>
                      </a:schemeClr>
                    </a:solidFill>
                  </a:tcPr>
                </a:tc>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901441474"/>
              </p:ext>
            </p:extLst>
          </p:nvPr>
        </p:nvGraphicFramePr>
        <p:xfrm>
          <a:off x="3275856" y="2420888"/>
          <a:ext cx="2664296" cy="3906935"/>
        </p:xfrm>
        <a:graphic>
          <a:graphicData uri="http://schemas.openxmlformats.org/drawingml/2006/table">
            <a:tbl>
              <a:tblPr firstRow="1" bandRow="1">
                <a:tableStyleId>{5C22544A-7EE6-4342-B048-85BDC9FD1C3A}</a:tableStyleId>
              </a:tblPr>
              <a:tblGrid>
                <a:gridCol w="2664296"/>
              </a:tblGrid>
              <a:tr h="615095">
                <a:tc>
                  <a:txBody>
                    <a:bodyPr/>
                    <a:lstStyle/>
                    <a:p>
                      <a:r>
                        <a:rPr lang="nl-NL" dirty="0" smtClean="0"/>
                        <a:t>Jongere</a:t>
                      </a:r>
                      <a:endParaRPr lang="nl-NL" dirty="0"/>
                    </a:p>
                  </a:txBody>
                  <a:tcPr>
                    <a:lnB w="12700" cap="flat" cmpd="sng" algn="ctr">
                      <a:solidFill>
                        <a:schemeClr val="accent5">
                          <a:lumMod val="60000"/>
                          <a:lumOff val="40000"/>
                        </a:schemeClr>
                      </a:solidFill>
                      <a:prstDash val="solid"/>
                      <a:round/>
                      <a:headEnd type="none" w="med" len="med"/>
                      <a:tailEnd type="none" w="med" len="med"/>
                    </a:lnB>
                    <a:solidFill>
                      <a:schemeClr val="accent5">
                        <a:lumMod val="50000"/>
                      </a:schemeClr>
                    </a:solidFill>
                  </a:tcPr>
                </a:tc>
              </a:tr>
              <a:tr h="2994155">
                <a:tc>
                  <a:txBody>
                    <a:bodyPr/>
                    <a:lstStyle/>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nl-NL" sz="1800"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Psychosociale problemen</a:t>
                      </a:r>
                      <a:r>
                        <a:rPr lang="nl-NL" sz="1600" b="0" dirty="0" smtClean="0"/>
                        <a:t> (geringe sociale vaardigheden)</a:t>
                      </a:r>
                      <a:endParaRPr lang="nl-NL" sz="1600" b="1"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Ontwikkelingsproblemen</a:t>
                      </a:r>
                      <a:r>
                        <a:rPr lang="nl-NL" sz="1600" dirty="0" smtClean="0"/>
                        <a:t> (bv extreme verantwoordelijkheid</a:t>
                      </a:r>
                      <a:r>
                        <a:rPr lang="nl-NL" sz="1600" baseline="0" dirty="0" smtClean="0"/>
                        <a:t> </a:t>
                      </a:r>
                      <a:r>
                        <a:rPr lang="nl-NL" sz="1600" dirty="0" smtClean="0"/>
                        <a:t>gevoelens)</a:t>
                      </a:r>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Schoolproblemen </a:t>
                      </a:r>
                      <a:r>
                        <a:rPr lang="nl-NL" sz="1600" b="1" dirty="0" smtClean="0"/>
                        <a:t/>
                      </a:r>
                      <a:br>
                        <a:rPr lang="nl-NL" sz="1600" b="1" dirty="0" smtClean="0"/>
                      </a:br>
                      <a:r>
                        <a:rPr lang="nl-NL" sz="1600" b="0" dirty="0" smtClean="0"/>
                        <a:t>(</a:t>
                      </a:r>
                      <a:r>
                        <a:rPr lang="nl-NL" sz="1600" b="0" dirty="0" smtClean="0"/>
                        <a:t>bv</a:t>
                      </a:r>
                      <a:r>
                        <a:rPr lang="nl-NL" sz="1600" b="0" baseline="0" dirty="0" smtClean="0"/>
                        <a:t> schooluitval)</a:t>
                      </a:r>
                      <a:endParaRPr lang="nl-NL" sz="1600" b="1"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Middelengebruik </a:t>
                      </a:r>
                      <a:r>
                        <a:rPr lang="nl-NL" sz="1600" b="1" dirty="0" smtClean="0"/>
                        <a:t/>
                      </a:r>
                      <a:br>
                        <a:rPr lang="nl-NL" sz="1600" b="1" dirty="0" smtClean="0"/>
                      </a:br>
                      <a:r>
                        <a:rPr lang="nl-NL" sz="1600" b="0" dirty="0" smtClean="0"/>
                        <a:t>(</a:t>
                      </a:r>
                      <a:r>
                        <a:rPr lang="nl-NL" sz="1600" b="0" dirty="0" smtClean="0"/>
                        <a:t>bv problematisch</a:t>
                      </a:r>
                      <a:r>
                        <a:rPr lang="nl-NL" sz="1600" b="0" baseline="0" dirty="0" smtClean="0"/>
                        <a:t> drugs- en alcoholgebruik)</a:t>
                      </a:r>
                      <a:endParaRPr lang="nl-NL" sz="1600" b="0" dirty="0" smtClean="0"/>
                    </a:p>
                  </a:txBody>
                  <a:tcPr>
                    <a:lnT w="12700" cap="flat" cmpd="sng" algn="ctr">
                      <a:solidFill>
                        <a:schemeClr val="accent5">
                          <a:lumMod val="60000"/>
                          <a:lumOff val="40000"/>
                        </a:schemeClr>
                      </a:solidFill>
                      <a:prstDash val="solid"/>
                      <a:round/>
                      <a:headEnd type="none" w="med" len="med"/>
                      <a:tailEnd type="none" w="med" len="med"/>
                    </a:lnT>
                    <a:solidFill>
                      <a:schemeClr val="accent5">
                        <a:lumMod val="20000"/>
                        <a:lumOff val="80000"/>
                      </a:schemeClr>
                    </a:solidFill>
                  </a:tcPr>
                </a:tc>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1039260826"/>
              </p:ext>
            </p:extLst>
          </p:nvPr>
        </p:nvGraphicFramePr>
        <p:xfrm>
          <a:off x="6084168" y="2420888"/>
          <a:ext cx="2808312" cy="3931843"/>
        </p:xfrm>
        <a:graphic>
          <a:graphicData uri="http://schemas.openxmlformats.org/drawingml/2006/table">
            <a:tbl>
              <a:tblPr firstRow="1" bandRow="1">
                <a:tableStyleId>{5C22544A-7EE6-4342-B048-85BDC9FD1C3A}</a:tableStyleId>
              </a:tblPr>
              <a:tblGrid>
                <a:gridCol w="2808312"/>
              </a:tblGrid>
              <a:tr h="576064">
                <a:tc>
                  <a:txBody>
                    <a:bodyPr/>
                    <a:lstStyle/>
                    <a:p>
                      <a:r>
                        <a:rPr lang="nl-NL" dirty="0" smtClean="0"/>
                        <a:t>Volwassene</a:t>
                      </a:r>
                      <a:endParaRPr lang="nl-NL" dirty="0"/>
                    </a:p>
                  </a:txBody>
                  <a:tcPr>
                    <a:lnB w="12700" cap="flat" cmpd="sng" algn="ctr">
                      <a:solidFill>
                        <a:schemeClr val="accent5">
                          <a:lumMod val="60000"/>
                          <a:lumOff val="40000"/>
                        </a:schemeClr>
                      </a:solidFill>
                      <a:prstDash val="solid"/>
                      <a:round/>
                      <a:headEnd type="none" w="med" len="med"/>
                      <a:tailEnd type="none" w="med" len="med"/>
                    </a:lnB>
                    <a:solidFill>
                      <a:schemeClr val="accent5">
                        <a:lumMod val="50000"/>
                      </a:schemeClr>
                    </a:solidFill>
                  </a:tcPr>
                </a:tc>
              </a:tr>
              <a:tr h="3355779">
                <a:tc>
                  <a:txBody>
                    <a:bodyPr/>
                    <a:lstStyle/>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nl-NL" sz="1800"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Psychosociale problemen </a:t>
                      </a:r>
                      <a:r>
                        <a:rPr lang="nl-NL" sz="1600" dirty="0" smtClean="0"/>
                        <a:t>(bv separatieangst)</a:t>
                      </a:r>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nl-NL" sz="1600" b="1" dirty="0" smtClean="0"/>
                        <a:t>Middelengebruik </a:t>
                      </a:r>
                      <a:r>
                        <a:rPr lang="nl-NL" sz="1600" b="1" dirty="0" smtClean="0"/>
                        <a:t/>
                      </a:r>
                      <a:br>
                        <a:rPr lang="nl-NL" sz="1600" b="1" dirty="0" smtClean="0"/>
                      </a:br>
                      <a:r>
                        <a:rPr lang="nl-NL" sz="1600" b="0" dirty="0" smtClean="0"/>
                        <a:t>(</a:t>
                      </a:r>
                      <a:r>
                        <a:rPr lang="nl-NL" sz="1600" b="0" dirty="0" smtClean="0"/>
                        <a:t>bv problematisch drugs- en alcoholgebruik)</a:t>
                      </a:r>
                      <a:endParaRPr lang="nl-NL" sz="1600" dirty="0" smtClean="0"/>
                    </a:p>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nl-NL" sz="1800" dirty="0" smtClean="0"/>
                    </a:p>
                  </a:txBody>
                  <a:tcPr>
                    <a:lnT w="12700" cap="flat" cmpd="sng" algn="ctr">
                      <a:solidFill>
                        <a:schemeClr val="accent5">
                          <a:lumMod val="60000"/>
                          <a:lumOff val="40000"/>
                        </a:schemeClr>
                      </a:solidFill>
                      <a:prstDash val="solid"/>
                      <a:round/>
                      <a:headEnd type="none" w="med" len="med"/>
                      <a:tailEnd type="none" w="med" len="med"/>
                    </a:lnT>
                    <a:solidFill>
                      <a:schemeClr val="accent5">
                        <a:lumMod val="20000"/>
                        <a:lumOff val="80000"/>
                      </a:schemeClr>
                    </a:solidFill>
                  </a:tcPr>
                </a:tc>
              </a:tr>
            </a:tbl>
          </a:graphicData>
        </a:graphic>
      </p:graphicFrame>
    </p:spTree>
    <p:extLst>
      <p:ext uri="{BB962C8B-B14F-4D97-AF65-F5344CB8AC3E}">
        <p14:creationId xmlns:p14="http://schemas.microsoft.com/office/powerpoint/2010/main" val="1973034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7C1518"/>
                </a:solidFill>
              </a:rPr>
              <a:t>Hoofdstuk </a:t>
            </a:r>
            <a:r>
              <a:rPr lang="nl-NL" b="1" dirty="0">
                <a:solidFill>
                  <a:srgbClr val="7C1518"/>
                </a:solidFill>
              </a:rPr>
              <a:t>2</a:t>
            </a:r>
            <a:r>
              <a:rPr lang="nl-NL" b="1" dirty="0" smtClean="0">
                <a:solidFill>
                  <a:srgbClr val="7C1518"/>
                </a:solidFill>
              </a:rPr>
              <a:t>: Gevolgen (3)</a:t>
            </a:r>
            <a:endParaRPr lang="nl-NL" b="1" dirty="0">
              <a:solidFill>
                <a:srgbClr val="7C1518"/>
              </a:solidFill>
            </a:endParaRPr>
          </a:p>
        </p:txBody>
      </p:sp>
      <p:sp>
        <p:nvSpPr>
          <p:cNvPr id="3" name="Tijdelijke aanduiding voor inhoud 2"/>
          <p:cNvSpPr>
            <a:spLocks noGrp="1"/>
          </p:cNvSpPr>
          <p:nvPr>
            <p:ph idx="1"/>
          </p:nvPr>
        </p:nvSpPr>
        <p:spPr/>
        <p:txBody>
          <a:bodyPr>
            <a:normAutofit/>
          </a:bodyPr>
          <a:lstStyle/>
          <a:p>
            <a:pPr marL="0" indent="0">
              <a:buNone/>
            </a:pPr>
            <a:r>
              <a:rPr lang="nl-NL" sz="1800" b="1" dirty="0" smtClean="0"/>
              <a:t>Kenmerkende gedragingen van een KOPP-kind zijn:</a:t>
            </a:r>
          </a:p>
          <a:p>
            <a:pPr marL="0" indent="0">
              <a:buNone/>
            </a:pPr>
            <a:endParaRPr lang="nl-NL" sz="1800" b="1" dirty="0"/>
          </a:p>
          <a:p>
            <a:r>
              <a:rPr lang="nl-NL" sz="1800" dirty="0" err="1"/>
              <a:t>parentificatie</a:t>
            </a:r>
            <a:r>
              <a:rPr lang="nl-NL" sz="1800" dirty="0"/>
              <a:t>;</a:t>
            </a:r>
          </a:p>
          <a:p>
            <a:r>
              <a:rPr lang="nl-NL" sz="1800" dirty="0"/>
              <a:t>wil geen vriendjes mee naar huis nemen;</a:t>
            </a:r>
          </a:p>
          <a:p>
            <a:r>
              <a:rPr lang="nl-NL" sz="1800" dirty="0"/>
              <a:t>schaamte- en schuldgevoelens;</a:t>
            </a:r>
          </a:p>
          <a:p>
            <a:r>
              <a:rPr lang="nl-NL" sz="1800" dirty="0"/>
              <a:t>cijfert zichzelf weg;</a:t>
            </a:r>
          </a:p>
          <a:p>
            <a:r>
              <a:rPr lang="nl-NL" sz="1800" dirty="0"/>
              <a:t>geringe </a:t>
            </a:r>
            <a:r>
              <a:rPr lang="nl-NL" sz="1800" dirty="0" err="1"/>
              <a:t>copingvaardigheden</a:t>
            </a:r>
            <a:r>
              <a:rPr lang="nl-NL" sz="1800" dirty="0"/>
              <a:t>;</a:t>
            </a:r>
          </a:p>
          <a:p>
            <a:r>
              <a:rPr lang="nl-NL" sz="1800" dirty="0"/>
              <a:t>schoolverzuim;</a:t>
            </a:r>
          </a:p>
          <a:p>
            <a:r>
              <a:rPr lang="nl-NL" sz="1800" dirty="0"/>
              <a:t>separatieangst.</a:t>
            </a:r>
          </a:p>
          <a:p>
            <a:endParaRPr lang="nl-NL" sz="1800" dirty="0"/>
          </a:p>
          <a:p>
            <a:pPr marL="0" indent="0">
              <a:buNone/>
            </a:pPr>
            <a:endParaRPr lang="nl-NL" sz="1800" dirty="0"/>
          </a:p>
          <a:p>
            <a:endParaRPr lang="nl-NL" sz="1600" dirty="0" smtClean="0"/>
          </a:p>
          <a:p>
            <a:endParaRPr lang="nl-NL" sz="1600" dirty="0"/>
          </a:p>
          <a:p>
            <a:endParaRPr lang="nl-NL" sz="2000" dirty="0"/>
          </a:p>
        </p:txBody>
      </p:sp>
    </p:spTree>
    <p:extLst>
      <p:ext uri="{BB962C8B-B14F-4D97-AF65-F5344CB8AC3E}">
        <p14:creationId xmlns:p14="http://schemas.microsoft.com/office/powerpoint/2010/main" val="729302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7C1518"/>
                </a:solidFill>
              </a:rPr>
              <a:t>Aanbevelingen Hoofdstuk </a:t>
            </a:r>
            <a:r>
              <a:rPr lang="nl-NL" b="1" dirty="0">
                <a:solidFill>
                  <a:srgbClr val="7C1518"/>
                </a:solidFill>
              </a:rPr>
              <a:t>2</a:t>
            </a:r>
          </a:p>
        </p:txBody>
      </p:sp>
      <p:sp>
        <p:nvSpPr>
          <p:cNvPr id="3" name="Tijdelijke aanduiding voor inhoud 2"/>
          <p:cNvSpPr>
            <a:spLocks noGrp="1"/>
          </p:cNvSpPr>
          <p:nvPr>
            <p:ph idx="1"/>
          </p:nvPr>
        </p:nvSpPr>
        <p:spPr>
          <a:xfrm>
            <a:off x="457200" y="2304646"/>
            <a:ext cx="8229600" cy="3821517"/>
          </a:xfrm>
        </p:spPr>
        <p:txBody>
          <a:bodyPr>
            <a:normAutofit lnSpcReduction="10000"/>
          </a:bodyPr>
          <a:lstStyle/>
          <a:p>
            <a:pPr marL="285750" indent="-285750">
              <a:spcAft>
                <a:spcPts val="600"/>
              </a:spcAft>
              <a:buFont typeface="Arial" panose="020B0604020202020204" pitchFamily="34" charset="0"/>
              <a:buChar char="•"/>
            </a:pPr>
            <a:r>
              <a:rPr lang="nl-NL" sz="1800" dirty="0"/>
              <a:t>Ga bij gezinnen altijd direct na of het al dan niet om een KOPP-gezin gaat.</a:t>
            </a:r>
          </a:p>
          <a:p>
            <a:pPr marL="285750" indent="-285750">
              <a:spcAft>
                <a:spcPts val="600"/>
              </a:spcAft>
              <a:buFont typeface="Arial" panose="020B0604020202020204" pitchFamily="34" charset="0"/>
              <a:buChar char="•"/>
            </a:pPr>
            <a:r>
              <a:rPr lang="nl-NL" sz="1800" dirty="0"/>
              <a:t>Let, behalve op algemene emotionele en gedragsproblemen van een jeugdige, ook op signalen die kunnen wijzen op KOPP-problematiek, zoals </a:t>
            </a:r>
            <a:r>
              <a:rPr lang="nl-NL" sz="1800" dirty="0" err="1"/>
              <a:t>parentificatie</a:t>
            </a:r>
            <a:r>
              <a:rPr lang="nl-NL" sz="1800" dirty="0"/>
              <a:t> en geen vriendjes mee naar huis nemen.</a:t>
            </a:r>
          </a:p>
          <a:p>
            <a:pPr marL="285750" indent="-285750">
              <a:spcAft>
                <a:spcPts val="600"/>
              </a:spcAft>
              <a:buFont typeface="Arial" panose="020B0604020202020204" pitchFamily="34" charset="0"/>
              <a:buChar char="•"/>
            </a:pPr>
            <a:r>
              <a:rPr lang="nl-NL" sz="1800" dirty="0"/>
              <a:t>Let op het type stoornis van de ouder, omdat dit type verband houdt met het soort problemen dat de jeugdige kan ontwikkelen.</a:t>
            </a:r>
          </a:p>
          <a:p>
            <a:pPr marL="285750" indent="-285750">
              <a:spcAft>
                <a:spcPts val="600"/>
              </a:spcAft>
              <a:buFont typeface="Arial" panose="020B0604020202020204" pitchFamily="34" charset="0"/>
              <a:buChar char="•"/>
            </a:pPr>
            <a:r>
              <a:rPr lang="nl-NL" sz="1800" dirty="0"/>
              <a:t>Ga na of er sprake is van een eventueel cumulatief effect van meerdere negatieve gevolgen, die gezamenlijk resulteren in (ernstigere) KOPP-problematiek.</a:t>
            </a:r>
          </a:p>
          <a:p>
            <a:pPr marL="285750" indent="-285750">
              <a:spcAft>
                <a:spcPts val="600"/>
              </a:spcAft>
              <a:buFont typeface="Arial" panose="020B0604020202020204" pitchFamily="34" charset="0"/>
              <a:buChar char="•"/>
            </a:pPr>
            <a:r>
              <a:rPr lang="nl-NL" sz="1800" dirty="0"/>
              <a:t>Wanneer wordt opgemerkt dat ouders bang zijn voor uithuisplaatsing van het kind kan ter geruststelling van de ouders worden aangegeven dat uithuisplaatsing een uiterste maatregel is; hulp wordt in eerste instantie zo dicht mogelijk bij de jeugdige, in het gezin, of anders om het gezin heen geboden. </a:t>
            </a:r>
          </a:p>
        </p:txBody>
      </p:sp>
    </p:spTree>
    <p:extLst>
      <p:ext uri="{BB962C8B-B14F-4D97-AF65-F5344CB8AC3E}">
        <p14:creationId xmlns:p14="http://schemas.microsoft.com/office/powerpoint/2010/main" val="3030772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nl-NL" b="1" dirty="0" smtClean="0">
                <a:solidFill>
                  <a:srgbClr val="7C1518"/>
                </a:solidFill>
              </a:rPr>
              <a:t>Hoofdstuk 3: </a:t>
            </a:r>
            <a:br>
              <a:rPr lang="nl-NL" b="1" dirty="0" smtClean="0">
                <a:solidFill>
                  <a:srgbClr val="7C1518"/>
                </a:solidFill>
              </a:rPr>
            </a:br>
            <a:r>
              <a:rPr lang="nl-NL" b="1" dirty="0" smtClean="0">
                <a:solidFill>
                  <a:srgbClr val="7C1518"/>
                </a:solidFill>
              </a:rPr>
              <a:t>Risico-, </a:t>
            </a:r>
            <a:r>
              <a:rPr lang="nl-NL" b="1" dirty="0" smtClean="0">
                <a:solidFill>
                  <a:srgbClr val="7C1518"/>
                </a:solidFill>
              </a:rPr>
              <a:t>en beschermende factoren</a:t>
            </a:r>
            <a:endParaRPr lang="nl-NL" b="1" dirty="0">
              <a:solidFill>
                <a:srgbClr val="7C1518"/>
              </a:solidFill>
            </a:endParaRPr>
          </a:p>
        </p:txBody>
      </p:sp>
      <p:sp>
        <p:nvSpPr>
          <p:cNvPr id="3" name="Tijdelijke aanduiding voor inhoud 2"/>
          <p:cNvSpPr>
            <a:spLocks noGrp="1"/>
          </p:cNvSpPr>
          <p:nvPr>
            <p:ph idx="1"/>
          </p:nvPr>
        </p:nvSpPr>
        <p:spPr>
          <a:xfrm>
            <a:off x="457200" y="2708920"/>
            <a:ext cx="8229600" cy="3417243"/>
          </a:xfrm>
        </p:spPr>
        <p:txBody>
          <a:bodyPr>
            <a:normAutofit/>
          </a:bodyPr>
          <a:lstStyle/>
          <a:p>
            <a:pPr lvl="0"/>
            <a:r>
              <a:rPr lang="nl-NL" sz="1800" dirty="0" smtClean="0">
                <a:solidFill>
                  <a:prstClr val="black">
                    <a:lumMod val="75000"/>
                    <a:lumOff val="25000"/>
                  </a:prstClr>
                </a:solidFill>
              </a:rPr>
              <a:t>Uitgangsvraag 2</a:t>
            </a:r>
          </a:p>
          <a:p>
            <a:pPr lvl="0"/>
            <a:endParaRPr lang="nl-NL" sz="1800" dirty="0"/>
          </a:p>
          <a:p>
            <a:pPr lvl="0"/>
            <a:r>
              <a:rPr lang="nl-NL" sz="1800" dirty="0" smtClean="0"/>
              <a:t>Onderscheid van risico- en beschermende factoren bij de jeugdige, bij de ouders, bij het gezin en in de omgeving</a:t>
            </a:r>
          </a:p>
          <a:p>
            <a:pPr lvl="0"/>
            <a:endParaRPr lang="nl-NL" sz="1800" dirty="0"/>
          </a:p>
          <a:p>
            <a:pPr lvl="0"/>
            <a:r>
              <a:rPr lang="nl-NL" sz="1800" b="1" dirty="0" smtClean="0"/>
              <a:t>Aangrijpingspunten</a:t>
            </a:r>
            <a:r>
              <a:rPr lang="nl-NL" sz="1800" dirty="0" smtClean="0"/>
              <a:t> voor preventie en behandeling van KOPP-problematiek</a:t>
            </a:r>
          </a:p>
          <a:p>
            <a:pPr marL="0" indent="0">
              <a:buNone/>
            </a:pPr>
            <a:endParaRPr lang="nl-NL" sz="1800" dirty="0"/>
          </a:p>
          <a:p>
            <a:endParaRPr lang="nl-NL" sz="1600" dirty="0"/>
          </a:p>
          <a:p>
            <a:endParaRPr lang="nl-NL" sz="2000" dirty="0"/>
          </a:p>
        </p:txBody>
      </p:sp>
    </p:spTree>
    <p:extLst>
      <p:ext uri="{BB962C8B-B14F-4D97-AF65-F5344CB8AC3E}">
        <p14:creationId xmlns:p14="http://schemas.microsoft.com/office/powerpoint/2010/main" val="256818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b="1" dirty="0" smtClean="0">
                <a:solidFill>
                  <a:srgbClr val="7C1518"/>
                </a:solidFill>
              </a:rPr>
              <a:t>Aanbevelingen Hoofdstuk 3</a:t>
            </a:r>
            <a:endParaRPr lang="nl-NL" b="1" dirty="0">
              <a:solidFill>
                <a:srgbClr val="7C1518"/>
              </a:solidFill>
            </a:endParaRPr>
          </a:p>
        </p:txBody>
      </p:sp>
      <p:sp>
        <p:nvSpPr>
          <p:cNvPr id="3" name="Tijdelijke aanduiding voor inhoud 2"/>
          <p:cNvSpPr>
            <a:spLocks noGrp="1"/>
          </p:cNvSpPr>
          <p:nvPr>
            <p:ph idx="1"/>
          </p:nvPr>
        </p:nvSpPr>
        <p:spPr>
          <a:xfrm>
            <a:off x="457200" y="2456785"/>
            <a:ext cx="8229600" cy="3682925"/>
          </a:xfrm>
        </p:spPr>
        <p:txBody>
          <a:bodyPr>
            <a:normAutofit lnSpcReduction="10000"/>
          </a:bodyPr>
          <a:lstStyle/>
          <a:p>
            <a:pPr>
              <a:spcAft>
                <a:spcPts val="600"/>
              </a:spcAft>
            </a:pPr>
            <a:r>
              <a:rPr lang="nl-NL" sz="1800" dirty="0" smtClean="0"/>
              <a:t>Zorg </a:t>
            </a:r>
            <a:r>
              <a:rPr lang="nl-NL" sz="1800" dirty="0"/>
              <a:t>dat je voldoende kennis hebt van risico- en beschermende factoren om stoornissen en andere negatieve uitkomsten voor KOPP-kinderen te signaleren en waar mogelijk te voorkomen.</a:t>
            </a:r>
          </a:p>
          <a:p>
            <a:pPr>
              <a:spcAft>
                <a:spcPts val="600"/>
              </a:spcAft>
            </a:pPr>
            <a:r>
              <a:rPr lang="nl-NL" sz="1800" dirty="0"/>
              <a:t>Breng voor elk KOPP-kind de risico- en beschermende factoren in kaart. Denk niet alleen aan eigenschappen van de jeugdige zelf: ook kenmerken van de ouder(s), het gezin en de omgeving zijn van belang.</a:t>
            </a:r>
          </a:p>
          <a:p>
            <a:pPr>
              <a:spcAft>
                <a:spcPts val="600"/>
              </a:spcAft>
            </a:pPr>
            <a:r>
              <a:rPr lang="nl-NL" sz="1800" dirty="0"/>
              <a:t>Let zowel op de aard van de risicofactoren als op de optelsom ervan.</a:t>
            </a:r>
          </a:p>
          <a:p>
            <a:pPr>
              <a:spcAft>
                <a:spcPts val="600"/>
              </a:spcAft>
            </a:pPr>
            <a:r>
              <a:rPr lang="nl-NL" sz="1800" dirty="0"/>
              <a:t>Zet in op het afzwakken van risicofactoren voor het KOPP-kind en het versterken van de beschermende factoren.</a:t>
            </a:r>
          </a:p>
          <a:p>
            <a:pPr>
              <a:spcAft>
                <a:spcPts val="600"/>
              </a:spcAft>
            </a:pPr>
            <a:r>
              <a:rPr lang="nl-NL" sz="1800" dirty="0"/>
              <a:t>Bied hulp in eerste instantie zo dicht mogelijk bij de jeugdige aan. Dus in het gezin, of anders om het gezin heen</a:t>
            </a:r>
            <a:r>
              <a:rPr lang="nl-NL" sz="1800" dirty="0" smtClean="0"/>
              <a:t>.</a:t>
            </a:r>
            <a:endParaRPr lang="nl-NL" sz="1800" dirty="0"/>
          </a:p>
          <a:p>
            <a:pPr marL="0" indent="0">
              <a:spcAft>
                <a:spcPts val="600"/>
              </a:spcAft>
              <a:buNone/>
            </a:pPr>
            <a:endParaRPr lang="nl-NL" sz="1800" dirty="0"/>
          </a:p>
          <a:p>
            <a:pPr>
              <a:spcAft>
                <a:spcPts val="600"/>
              </a:spcAft>
            </a:pPr>
            <a:endParaRPr lang="nl-NL" sz="1600" dirty="0" smtClean="0"/>
          </a:p>
          <a:p>
            <a:pPr>
              <a:spcAft>
                <a:spcPts val="600"/>
              </a:spcAft>
            </a:pPr>
            <a:endParaRPr lang="nl-NL" sz="1600" dirty="0"/>
          </a:p>
          <a:p>
            <a:pPr>
              <a:spcAft>
                <a:spcPts val="600"/>
              </a:spcAft>
            </a:pPr>
            <a:endParaRPr lang="nl-NL" sz="2000" dirty="0"/>
          </a:p>
        </p:txBody>
      </p:sp>
    </p:spTree>
    <p:extLst>
      <p:ext uri="{BB962C8B-B14F-4D97-AF65-F5344CB8AC3E}">
        <p14:creationId xmlns:p14="http://schemas.microsoft.com/office/powerpoint/2010/main" val="2124567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39551" y="2564904"/>
            <a:ext cx="8049861" cy="3693319"/>
          </a:xfrm>
          <a:prstGeom prst="rect">
            <a:avLst/>
          </a:prstGeom>
        </p:spPr>
        <p:txBody>
          <a:bodyPr wrap="square">
            <a:spAutoFit/>
          </a:bodyPr>
          <a:lstStyle/>
          <a:p>
            <a:pPr marL="285750" indent="-285750">
              <a:buFont typeface="Arial" panose="020B0604020202020204" pitchFamily="34" charset="0"/>
              <a:buChar char="•"/>
            </a:pPr>
            <a:r>
              <a:rPr lang="nl-NL" dirty="0" smtClean="0">
                <a:solidFill>
                  <a:schemeClr val="tx1">
                    <a:lumMod val="75000"/>
                    <a:lumOff val="25000"/>
                  </a:schemeClr>
                </a:solidFill>
              </a:rPr>
              <a:t>Uitgangsvraag 3</a:t>
            </a:r>
            <a:endParaRPr lang="nl-NL" dirty="0">
              <a:solidFill>
                <a:schemeClr val="tx1">
                  <a:lumMod val="75000"/>
                  <a:lumOff val="25000"/>
                </a:schemeClr>
              </a:solidFill>
            </a:endParaRPr>
          </a:p>
          <a:p>
            <a:endParaRPr lang="nl-NL" dirty="0" smtClean="0">
              <a:solidFill>
                <a:schemeClr val="tx1">
                  <a:lumMod val="75000"/>
                  <a:lumOff val="25000"/>
                </a:schemeClr>
              </a:solidFill>
            </a:endParaRPr>
          </a:p>
          <a:p>
            <a:r>
              <a:rPr lang="nl-NL" dirty="0" smtClean="0">
                <a:solidFill>
                  <a:schemeClr val="tx1">
                    <a:lumMod val="75000"/>
                    <a:lumOff val="25000"/>
                  </a:schemeClr>
                </a:solidFill>
              </a:rPr>
              <a:t>Om </a:t>
            </a:r>
            <a:r>
              <a:rPr lang="nl-NL" dirty="0">
                <a:solidFill>
                  <a:schemeClr val="tx1">
                    <a:lumMod val="75000"/>
                    <a:lumOff val="25000"/>
                  </a:schemeClr>
                </a:solidFill>
              </a:rPr>
              <a:t>een goede risico-inschatting te kunnen maken, heeft de preventiesector van de ggz en de verslavingszorg de lijst voor </a:t>
            </a:r>
            <a:r>
              <a:rPr lang="nl-NL" b="1" dirty="0">
                <a:solidFill>
                  <a:schemeClr val="tx1">
                    <a:lumMod val="75000"/>
                    <a:lumOff val="25000"/>
                  </a:schemeClr>
                </a:solidFill>
              </a:rPr>
              <a:t>Screening en Interventie Keuze (SIK-lijst) </a:t>
            </a:r>
            <a:r>
              <a:rPr lang="nl-NL" dirty="0" smtClean="0">
                <a:solidFill>
                  <a:schemeClr val="tx1">
                    <a:lumMod val="75000"/>
                    <a:lumOff val="25000"/>
                  </a:schemeClr>
                </a:solidFill>
              </a:rPr>
              <a:t>ontwikkeld</a:t>
            </a:r>
          </a:p>
          <a:p>
            <a:endParaRPr lang="nl-NL" dirty="0">
              <a:solidFill>
                <a:schemeClr val="tx1">
                  <a:lumMod val="75000"/>
                  <a:lumOff val="25000"/>
                </a:schemeClr>
              </a:solidFill>
            </a:endParaRPr>
          </a:p>
          <a:p>
            <a:r>
              <a:rPr lang="nl-NL" dirty="0" smtClean="0">
                <a:solidFill>
                  <a:schemeClr val="tx1">
                    <a:lumMod val="75000"/>
                    <a:lumOff val="25000"/>
                  </a:schemeClr>
                </a:solidFill>
              </a:rPr>
              <a:t>Voor </a:t>
            </a:r>
            <a:r>
              <a:rPr lang="nl-NL" dirty="0">
                <a:solidFill>
                  <a:schemeClr val="tx1">
                    <a:lumMod val="75000"/>
                    <a:lumOff val="25000"/>
                  </a:schemeClr>
                </a:solidFill>
              </a:rPr>
              <a:t>het meten van </a:t>
            </a:r>
            <a:r>
              <a:rPr lang="nl-NL" b="1" dirty="0">
                <a:solidFill>
                  <a:schemeClr val="tx1">
                    <a:lumMod val="75000"/>
                    <a:lumOff val="25000"/>
                  </a:schemeClr>
                </a:solidFill>
              </a:rPr>
              <a:t>emotionele en gedragsproblemen </a:t>
            </a:r>
            <a:r>
              <a:rPr lang="nl-NL" dirty="0">
                <a:solidFill>
                  <a:schemeClr val="tx1">
                    <a:lumMod val="75000"/>
                    <a:lumOff val="25000"/>
                  </a:schemeClr>
                </a:solidFill>
              </a:rPr>
              <a:t>bevelen we de volgende betrouwbare en valide </a:t>
            </a:r>
            <a:r>
              <a:rPr lang="nl-NL" b="1" dirty="0">
                <a:solidFill>
                  <a:schemeClr val="tx1">
                    <a:lumMod val="75000"/>
                    <a:lumOff val="25000"/>
                  </a:schemeClr>
                </a:solidFill>
              </a:rPr>
              <a:t>screeningsinstrumenten</a:t>
            </a:r>
            <a:r>
              <a:rPr lang="nl-NL" dirty="0">
                <a:solidFill>
                  <a:schemeClr val="tx1">
                    <a:lumMod val="75000"/>
                    <a:lumOff val="25000"/>
                  </a:schemeClr>
                </a:solidFill>
              </a:rPr>
              <a:t> aan:</a:t>
            </a:r>
          </a:p>
          <a:p>
            <a:pPr marL="285750" indent="-285750">
              <a:buFont typeface="Arial" panose="020B0604020202020204" pitchFamily="34" charset="0"/>
              <a:buChar char="•"/>
            </a:pPr>
            <a:r>
              <a:rPr lang="nl-NL" dirty="0">
                <a:solidFill>
                  <a:schemeClr val="tx1">
                    <a:lumMod val="75000"/>
                    <a:lumOff val="25000"/>
                  </a:schemeClr>
                </a:solidFill>
              </a:rPr>
              <a:t>CBCL (Child Behavior </a:t>
            </a:r>
            <a:r>
              <a:rPr lang="nl-NL" dirty="0" smtClean="0">
                <a:solidFill>
                  <a:schemeClr val="tx1">
                    <a:lumMod val="75000"/>
                    <a:lumOff val="25000"/>
                  </a:schemeClr>
                </a:solidFill>
              </a:rPr>
              <a:t>Checklist) </a:t>
            </a:r>
          </a:p>
          <a:p>
            <a:pPr marL="285750" indent="-285750">
              <a:buFont typeface="Arial" panose="020B0604020202020204" pitchFamily="34" charset="0"/>
              <a:buChar char="•"/>
            </a:pPr>
            <a:r>
              <a:rPr lang="nl-NL" dirty="0" smtClean="0">
                <a:solidFill>
                  <a:schemeClr val="tx1">
                    <a:lumMod val="75000"/>
                    <a:lumOff val="25000"/>
                  </a:schemeClr>
                </a:solidFill>
              </a:rPr>
              <a:t>SDQ </a:t>
            </a:r>
            <a:r>
              <a:rPr lang="nl-NL" dirty="0">
                <a:solidFill>
                  <a:schemeClr val="tx1">
                    <a:lumMod val="75000"/>
                    <a:lumOff val="25000"/>
                  </a:schemeClr>
                </a:solidFill>
              </a:rPr>
              <a:t>(</a:t>
            </a:r>
            <a:r>
              <a:rPr lang="nl-NL" dirty="0" err="1">
                <a:solidFill>
                  <a:schemeClr val="tx1">
                    <a:lumMod val="75000"/>
                    <a:lumOff val="25000"/>
                  </a:schemeClr>
                </a:solidFill>
              </a:rPr>
              <a:t>Strenghts</a:t>
            </a:r>
            <a:r>
              <a:rPr lang="nl-NL" dirty="0">
                <a:solidFill>
                  <a:schemeClr val="tx1">
                    <a:lumMod val="75000"/>
                    <a:lumOff val="25000"/>
                  </a:schemeClr>
                </a:solidFill>
              </a:rPr>
              <a:t> </a:t>
            </a:r>
            <a:r>
              <a:rPr lang="nl-NL" dirty="0" err="1">
                <a:solidFill>
                  <a:schemeClr val="tx1">
                    <a:lumMod val="75000"/>
                    <a:lumOff val="25000"/>
                  </a:schemeClr>
                </a:solidFill>
              </a:rPr>
              <a:t>and</a:t>
            </a:r>
            <a:r>
              <a:rPr lang="nl-NL" dirty="0">
                <a:solidFill>
                  <a:schemeClr val="tx1">
                    <a:lumMod val="75000"/>
                    <a:lumOff val="25000"/>
                  </a:schemeClr>
                </a:solidFill>
              </a:rPr>
              <a:t> </a:t>
            </a:r>
            <a:r>
              <a:rPr lang="nl-NL" dirty="0" err="1">
                <a:solidFill>
                  <a:schemeClr val="tx1">
                    <a:lumMod val="75000"/>
                    <a:lumOff val="25000"/>
                  </a:schemeClr>
                </a:solidFill>
              </a:rPr>
              <a:t>Difficulties</a:t>
            </a:r>
            <a:r>
              <a:rPr lang="nl-NL" dirty="0">
                <a:solidFill>
                  <a:schemeClr val="tx1">
                    <a:lumMod val="75000"/>
                    <a:lumOff val="25000"/>
                  </a:schemeClr>
                </a:solidFill>
              </a:rPr>
              <a:t> </a:t>
            </a:r>
            <a:r>
              <a:rPr lang="nl-NL" dirty="0" smtClean="0">
                <a:solidFill>
                  <a:schemeClr val="tx1">
                    <a:lumMod val="75000"/>
                    <a:lumOff val="25000"/>
                  </a:schemeClr>
                </a:solidFill>
              </a:rPr>
              <a:t>Questionnaire</a:t>
            </a:r>
            <a:r>
              <a:rPr lang="nl-NL" dirty="0">
                <a:solidFill>
                  <a:schemeClr val="tx1">
                    <a:lumMod val="75000"/>
                    <a:lumOff val="25000"/>
                  </a:schemeClr>
                </a:solidFill>
              </a:rPr>
              <a:t>)</a:t>
            </a:r>
          </a:p>
          <a:p>
            <a:pPr marL="285750" indent="-285750">
              <a:buFont typeface="Arial" panose="020B0604020202020204" pitchFamily="34" charset="0"/>
              <a:buChar char="•"/>
            </a:pPr>
            <a:r>
              <a:rPr lang="nl-NL" dirty="0">
                <a:solidFill>
                  <a:schemeClr val="tx1">
                    <a:lumMod val="75000"/>
                    <a:lumOff val="25000"/>
                  </a:schemeClr>
                </a:solidFill>
              </a:rPr>
              <a:t>YSR (Youth </a:t>
            </a:r>
            <a:r>
              <a:rPr lang="nl-NL" dirty="0" err="1">
                <a:solidFill>
                  <a:schemeClr val="tx1">
                    <a:lumMod val="75000"/>
                    <a:lumOff val="25000"/>
                  </a:schemeClr>
                </a:solidFill>
              </a:rPr>
              <a:t>Self</a:t>
            </a:r>
            <a:r>
              <a:rPr lang="nl-NL" dirty="0">
                <a:solidFill>
                  <a:schemeClr val="tx1">
                    <a:lumMod val="75000"/>
                    <a:lumOff val="25000"/>
                  </a:schemeClr>
                </a:solidFill>
              </a:rPr>
              <a:t> </a:t>
            </a:r>
            <a:r>
              <a:rPr lang="nl-NL" dirty="0" smtClean="0">
                <a:solidFill>
                  <a:schemeClr val="tx1">
                    <a:lumMod val="75000"/>
                    <a:lumOff val="25000"/>
                  </a:schemeClr>
                </a:solidFill>
              </a:rPr>
              <a:t>Report)</a:t>
            </a:r>
            <a:endParaRPr lang="nl-NL" dirty="0">
              <a:solidFill>
                <a:schemeClr val="tx1">
                  <a:lumMod val="75000"/>
                  <a:lumOff val="25000"/>
                </a:schemeClr>
              </a:solidFill>
            </a:endParaRPr>
          </a:p>
          <a:p>
            <a:pPr marL="285750" indent="-285750">
              <a:buFont typeface="Arial" panose="020B0604020202020204" pitchFamily="34" charset="0"/>
              <a:buChar char="•"/>
            </a:pPr>
            <a:r>
              <a:rPr lang="nl-NL" dirty="0">
                <a:solidFill>
                  <a:schemeClr val="tx1">
                    <a:lumMod val="75000"/>
                    <a:lumOff val="25000"/>
                  </a:schemeClr>
                </a:solidFill>
              </a:rPr>
              <a:t>C-TRF (</a:t>
            </a:r>
            <a:r>
              <a:rPr lang="nl-NL" dirty="0" err="1">
                <a:solidFill>
                  <a:schemeClr val="tx1">
                    <a:lumMod val="75000"/>
                    <a:lumOff val="25000"/>
                  </a:schemeClr>
                </a:solidFill>
              </a:rPr>
              <a:t>Caregiver-Teacher’s</a:t>
            </a:r>
            <a:r>
              <a:rPr lang="nl-NL" dirty="0">
                <a:solidFill>
                  <a:schemeClr val="tx1">
                    <a:lumMod val="75000"/>
                    <a:lumOff val="25000"/>
                  </a:schemeClr>
                </a:solidFill>
              </a:rPr>
              <a:t> Report </a:t>
            </a:r>
            <a:r>
              <a:rPr lang="nl-NL" dirty="0" smtClean="0">
                <a:solidFill>
                  <a:schemeClr val="tx1">
                    <a:lumMod val="75000"/>
                    <a:lumOff val="25000"/>
                  </a:schemeClr>
                </a:solidFill>
              </a:rPr>
              <a:t>Form</a:t>
            </a:r>
          </a:p>
          <a:p>
            <a:pPr marL="285750" indent="-285750">
              <a:buFont typeface="Arial" panose="020B0604020202020204" pitchFamily="34" charset="0"/>
              <a:buChar char="•"/>
            </a:pPr>
            <a:r>
              <a:rPr lang="nl-NL" dirty="0" smtClean="0">
                <a:solidFill>
                  <a:schemeClr val="tx1">
                    <a:lumMod val="75000"/>
                    <a:lumOff val="25000"/>
                  </a:schemeClr>
                </a:solidFill>
              </a:rPr>
              <a:t>TRF </a:t>
            </a:r>
            <a:r>
              <a:rPr lang="nl-NL" dirty="0">
                <a:solidFill>
                  <a:schemeClr val="tx1">
                    <a:lumMod val="75000"/>
                    <a:lumOff val="25000"/>
                  </a:schemeClr>
                </a:solidFill>
              </a:rPr>
              <a:t>(</a:t>
            </a:r>
            <a:r>
              <a:rPr lang="nl-NL" dirty="0" err="1">
                <a:solidFill>
                  <a:schemeClr val="tx1">
                    <a:lumMod val="75000"/>
                    <a:lumOff val="25000"/>
                  </a:schemeClr>
                </a:solidFill>
              </a:rPr>
              <a:t>Teacher’s</a:t>
            </a:r>
            <a:r>
              <a:rPr lang="nl-NL" dirty="0">
                <a:solidFill>
                  <a:schemeClr val="tx1">
                    <a:lumMod val="75000"/>
                    <a:lumOff val="25000"/>
                  </a:schemeClr>
                </a:solidFill>
              </a:rPr>
              <a:t> Report </a:t>
            </a:r>
            <a:r>
              <a:rPr lang="nl-NL" dirty="0" smtClean="0">
                <a:solidFill>
                  <a:schemeClr val="tx1">
                    <a:lumMod val="75000"/>
                    <a:lumOff val="25000"/>
                  </a:schemeClr>
                </a:solidFill>
              </a:rPr>
              <a:t>Form)</a:t>
            </a:r>
            <a:endParaRPr lang="nl-NL" dirty="0">
              <a:solidFill>
                <a:schemeClr val="tx1">
                  <a:lumMod val="75000"/>
                  <a:lumOff val="25000"/>
                </a:schemeClr>
              </a:solidFill>
            </a:endParaRPr>
          </a:p>
        </p:txBody>
      </p:sp>
      <p:sp>
        <p:nvSpPr>
          <p:cNvPr id="3" name="Titel 1"/>
          <p:cNvSpPr>
            <a:spLocks noGrp="1"/>
          </p:cNvSpPr>
          <p:nvPr>
            <p:ph type="title"/>
          </p:nvPr>
        </p:nvSpPr>
        <p:spPr>
          <a:xfrm>
            <a:off x="457200" y="1161646"/>
            <a:ext cx="8229600" cy="1143000"/>
          </a:xfrm>
        </p:spPr>
        <p:txBody>
          <a:bodyPr>
            <a:normAutofit/>
          </a:bodyPr>
          <a:lstStyle/>
          <a:p>
            <a:pPr algn="l"/>
            <a:r>
              <a:rPr lang="nl-NL" b="1" dirty="0" smtClean="0">
                <a:solidFill>
                  <a:srgbClr val="7C1518"/>
                </a:solidFill>
              </a:rPr>
              <a:t>Hoofdstuk 4: Screenen op risico’s</a:t>
            </a:r>
            <a:endParaRPr lang="nl-NL" b="1" dirty="0">
              <a:solidFill>
                <a:srgbClr val="7C1518"/>
              </a:solidFill>
            </a:endParaRPr>
          </a:p>
        </p:txBody>
      </p:sp>
    </p:spTree>
    <p:extLst>
      <p:ext uri="{BB962C8B-B14F-4D97-AF65-F5344CB8AC3E}">
        <p14:creationId xmlns:p14="http://schemas.microsoft.com/office/powerpoint/2010/main" val="36572172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611560" y="1988840"/>
            <a:ext cx="7920880" cy="5262979"/>
          </a:xfrm>
          <a:prstGeom prst="rect">
            <a:avLst/>
          </a:prstGeom>
        </p:spPr>
        <p:txBody>
          <a:bodyPr wrap="square">
            <a:spAutoFit/>
          </a:bodyPr>
          <a:lstStyle/>
          <a:p>
            <a:pPr marL="285750" indent="-285750">
              <a:spcAft>
                <a:spcPts val="600"/>
              </a:spcAft>
              <a:buFont typeface="Arial" panose="020B0604020202020204" pitchFamily="34" charset="0"/>
              <a:buChar char="•"/>
            </a:pPr>
            <a:r>
              <a:rPr lang="nl-NL" dirty="0" smtClean="0">
                <a:solidFill>
                  <a:schemeClr val="tx1">
                    <a:lumMod val="75000"/>
                    <a:lumOff val="25000"/>
                  </a:schemeClr>
                </a:solidFill>
              </a:rPr>
              <a:t>Zorg </a:t>
            </a:r>
            <a:r>
              <a:rPr lang="nl-NL" dirty="0">
                <a:solidFill>
                  <a:schemeClr val="tx1">
                    <a:lumMod val="75000"/>
                    <a:lumOff val="25000"/>
                  </a:schemeClr>
                </a:solidFill>
              </a:rPr>
              <a:t>dat je over algemene kennis van psychische en verslavingsproblemen beschikt als je KOPP-gezinnen begeleidt.</a:t>
            </a:r>
          </a:p>
          <a:p>
            <a:pPr marL="285750" indent="-285750">
              <a:spcAft>
                <a:spcPts val="600"/>
              </a:spcAft>
              <a:buFont typeface="Arial" panose="020B0604020202020204" pitchFamily="34" charset="0"/>
              <a:buChar char="•"/>
            </a:pPr>
            <a:r>
              <a:rPr lang="nl-NL" dirty="0">
                <a:solidFill>
                  <a:schemeClr val="tx1">
                    <a:lumMod val="75000"/>
                    <a:lumOff val="25000"/>
                  </a:schemeClr>
                </a:solidFill>
              </a:rPr>
              <a:t>Bepaal bij de aanmelding van een jeugdige aan de hand van de SIK-lijst het risico op KOPP-problematiek. Ga na over welke items van de SIK-lijst al informatie is.</a:t>
            </a:r>
          </a:p>
          <a:p>
            <a:pPr marL="285750" indent="-285750">
              <a:spcAft>
                <a:spcPts val="600"/>
              </a:spcAft>
              <a:buFont typeface="Arial" panose="020B0604020202020204" pitchFamily="34" charset="0"/>
              <a:buChar char="•"/>
            </a:pPr>
            <a:r>
              <a:rPr lang="nl-NL" dirty="0" smtClean="0">
                <a:solidFill>
                  <a:schemeClr val="tx1">
                    <a:lumMod val="75000"/>
                    <a:lumOff val="25000"/>
                  </a:schemeClr>
                </a:solidFill>
              </a:rPr>
              <a:t>Maak </a:t>
            </a:r>
            <a:r>
              <a:rPr lang="nl-NL" dirty="0">
                <a:solidFill>
                  <a:schemeClr val="tx1">
                    <a:lumMod val="75000"/>
                    <a:lumOff val="25000"/>
                  </a:schemeClr>
                </a:solidFill>
              </a:rPr>
              <a:t>vervolgens een inschatting van de aard en ernst van de KOPP-problematiek, mogelijkheden tot verandering en de noodzaak van tot hulp. Dit doe je aan de hand van de SIK-lijst, en eventueel specifieke screeningsinstrumenten voor emotionele problemen, gedragsproblemen en/of gezinsproblematiek</a:t>
            </a:r>
            <a:r>
              <a:rPr lang="nl-NL" dirty="0" smtClean="0">
                <a:solidFill>
                  <a:schemeClr val="tx1">
                    <a:lumMod val="75000"/>
                    <a:lumOff val="25000"/>
                  </a:schemeClr>
                </a:solidFill>
              </a:rPr>
              <a:t>.</a:t>
            </a:r>
          </a:p>
          <a:p>
            <a:pPr marL="285750" indent="-285750">
              <a:spcAft>
                <a:spcPts val="600"/>
              </a:spcAft>
              <a:buFont typeface="Arial" panose="020B0604020202020204" pitchFamily="34" charset="0"/>
              <a:buChar char="•"/>
            </a:pPr>
            <a:r>
              <a:rPr lang="nl-NL" dirty="0">
                <a:solidFill>
                  <a:schemeClr val="tx1">
                    <a:lumMod val="75000"/>
                    <a:lumOff val="25000"/>
                  </a:schemeClr>
                </a:solidFill>
              </a:rPr>
              <a:t>Maak bij een vermoeden van KOPP-problematiek niet alleen een risico-inschatting voor de aangemelde jeugdige, maar ook voor eventuele broertjes of zusjes in het gezin</a:t>
            </a:r>
            <a:r>
              <a:rPr lang="nl-NL" b="1" dirty="0" smtClean="0">
                <a:solidFill>
                  <a:schemeClr val="tx1">
                    <a:lumMod val="75000"/>
                    <a:lumOff val="25000"/>
                  </a:schemeClr>
                </a:solidFill>
              </a:rPr>
              <a:t>.</a:t>
            </a:r>
          </a:p>
          <a:p>
            <a:pPr marL="285750" indent="-285750">
              <a:spcAft>
                <a:spcPts val="600"/>
              </a:spcAft>
              <a:buFont typeface="Arial" panose="020B0604020202020204" pitchFamily="34" charset="0"/>
              <a:buChar char="•"/>
            </a:pPr>
            <a:r>
              <a:rPr lang="nl-NL" dirty="0">
                <a:solidFill>
                  <a:schemeClr val="tx1">
                    <a:lumMod val="75000"/>
                    <a:lumOff val="25000"/>
                  </a:schemeClr>
                </a:solidFill>
              </a:rPr>
              <a:t>Volg bij (een vermoeden van) huiselijk geweld of kindermishandeling de Meldcode huiselijk geweld en kindermishandeling.</a:t>
            </a:r>
          </a:p>
          <a:p>
            <a:pPr marL="285750" indent="-285750">
              <a:spcAft>
                <a:spcPts val="600"/>
              </a:spcAft>
              <a:buFont typeface="Arial" panose="020B0604020202020204" pitchFamily="34" charset="0"/>
              <a:buChar char="•"/>
            </a:pPr>
            <a:endParaRPr lang="nl-NL" dirty="0">
              <a:solidFill>
                <a:schemeClr val="tx1">
                  <a:lumMod val="75000"/>
                  <a:lumOff val="25000"/>
                </a:schemeClr>
              </a:solidFill>
            </a:endParaRPr>
          </a:p>
          <a:p>
            <a:pPr marL="285750" indent="-285750">
              <a:spcAft>
                <a:spcPts val="600"/>
              </a:spcAft>
              <a:buFont typeface="Arial" panose="020B0604020202020204" pitchFamily="34" charset="0"/>
              <a:buChar char="•"/>
            </a:pPr>
            <a:endParaRPr lang="nl-NL" dirty="0">
              <a:solidFill>
                <a:schemeClr val="tx1">
                  <a:lumMod val="75000"/>
                  <a:lumOff val="25000"/>
                </a:schemeClr>
              </a:solidFill>
            </a:endParaRPr>
          </a:p>
        </p:txBody>
      </p:sp>
      <p:sp>
        <p:nvSpPr>
          <p:cNvPr id="4" name="Titel 1"/>
          <p:cNvSpPr>
            <a:spLocks noGrp="1"/>
          </p:cNvSpPr>
          <p:nvPr>
            <p:ph type="title"/>
          </p:nvPr>
        </p:nvSpPr>
        <p:spPr>
          <a:xfrm>
            <a:off x="435641" y="1052736"/>
            <a:ext cx="8229600" cy="1008112"/>
          </a:xfrm>
        </p:spPr>
        <p:txBody>
          <a:bodyPr>
            <a:normAutofit/>
          </a:bodyPr>
          <a:lstStyle/>
          <a:p>
            <a:pPr algn="l"/>
            <a:r>
              <a:rPr lang="nl-NL" b="1" dirty="0" smtClean="0">
                <a:solidFill>
                  <a:srgbClr val="7C1518"/>
                </a:solidFill>
              </a:rPr>
              <a:t>Aanbevelingen H. 4</a:t>
            </a:r>
            <a:endParaRPr lang="nl-NL" b="1" dirty="0">
              <a:solidFill>
                <a:srgbClr val="7C1518"/>
              </a:solidFill>
            </a:endParaRPr>
          </a:p>
        </p:txBody>
      </p:sp>
    </p:spTree>
    <p:extLst>
      <p:ext uri="{BB962C8B-B14F-4D97-AF65-F5344CB8AC3E}">
        <p14:creationId xmlns:p14="http://schemas.microsoft.com/office/powerpoint/2010/main" val="89649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chemeClr val="accent2">
                    <a:lumMod val="60000"/>
                    <a:lumOff val="40000"/>
                  </a:schemeClr>
                </a:solidFill>
              </a:rPr>
              <a:t>Waarom deze powerpoint?</a:t>
            </a:r>
            <a:endParaRPr lang="nl-NL" b="1" dirty="0">
              <a:solidFill>
                <a:schemeClr val="accent2">
                  <a:lumMod val="60000"/>
                  <a:lumOff val="40000"/>
                </a:schemeClr>
              </a:solidFill>
            </a:endParaRPr>
          </a:p>
        </p:txBody>
      </p:sp>
      <p:sp>
        <p:nvSpPr>
          <p:cNvPr id="3" name="Tijdelijke aanduiding voor inhoud 2"/>
          <p:cNvSpPr>
            <a:spLocks noGrp="1"/>
          </p:cNvSpPr>
          <p:nvPr>
            <p:ph idx="1"/>
          </p:nvPr>
        </p:nvSpPr>
        <p:spPr>
          <a:xfrm>
            <a:off x="457200" y="2170113"/>
            <a:ext cx="8229600" cy="4016931"/>
          </a:xfrm>
        </p:spPr>
        <p:txBody>
          <a:bodyPr>
            <a:noAutofit/>
          </a:bodyPr>
          <a:lstStyle/>
          <a:p>
            <a:pPr marL="0" lvl="0" indent="0">
              <a:buNone/>
            </a:pPr>
            <a:r>
              <a:rPr lang="nl-NL" sz="1600" b="1" dirty="0" smtClean="0">
                <a:solidFill>
                  <a:schemeClr val="tx1"/>
                </a:solidFill>
              </a:rPr>
              <a:t>Je wilt jouw collega’s of samenwerkingspartners informeren over deze richtlijn</a:t>
            </a:r>
            <a:endParaRPr lang="nl-NL" sz="1600" dirty="0" smtClean="0">
              <a:solidFill>
                <a:schemeClr val="tx1"/>
              </a:solidFill>
            </a:endParaRPr>
          </a:p>
          <a:p>
            <a:pPr lvl="0">
              <a:lnSpc>
                <a:spcPct val="110000"/>
              </a:lnSpc>
            </a:pPr>
            <a:r>
              <a:rPr lang="nl-NL" sz="1400" dirty="0" smtClean="0">
                <a:solidFill>
                  <a:schemeClr val="tx1"/>
                </a:solidFill>
              </a:rPr>
              <a:t>Je bent bijvoorbeeld behandelcoördinator en je wilt je team bijscholen.</a:t>
            </a:r>
          </a:p>
          <a:p>
            <a:pPr lvl="0">
              <a:lnSpc>
                <a:spcPct val="110000"/>
              </a:lnSpc>
            </a:pPr>
            <a:r>
              <a:rPr lang="nl-NL" sz="1400" dirty="0" smtClean="0">
                <a:solidFill>
                  <a:schemeClr val="tx1"/>
                </a:solidFill>
              </a:rPr>
              <a:t>Of je bent ambulant hulpverlener of pedagogisch medewerker, je werkt met de richtlijn en je wilt jouw ervaringen inbrengen in een teambijeenkomst of werkoverleg.</a:t>
            </a:r>
          </a:p>
          <a:p>
            <a:pPr lvl="0">
              <a:lnSpc>
                <a:spcPct val="110000"/>
              </a:lnSpc>
            </a:pPr>
            <a:r>
              <a:rPr lang="nl-NL" sz="1400" dirty="0" smtClean="0">
                <a:solidFill>
                  <a:schemeClr val="tx1"/>
                </a:solidFill>
              </a:rPr>
              <a:t>Jij en je collega’s organiseren misschien een organisatiebrede informatiebijeenkomst over de richtlijn.</a:t>
            </a:r>
          </a:p>
          <a:p>
            <a:pPr lvl="0">
              <a:lnSpc>
                <a:spcPct val="110000"/>
              </a:lnSpc>
            </a:pPr>
            <a:r>
              <a:rPr lang="nl-NL" sz="1400" dirty="0" smtClean="0">
                <a:solidFill>
                  <a:schemeClr val="tx1"/>
                </a:solidFill>
              </a:rPr>
              <a:t>Je hebt binnenkort een afspraak met een gemeenteambtenaar en wilt hem/haar vertellen hoe jullie werken.</a:t>
            </a:r>
          </a:p>
          <a:p>
            <a:pPr marL="0" lvl="0" indent="0">
              <a:lnSpc>
                <a:spcPct val="110000"/>
              </a:lnSpc>
              <a:buNone/>
            </a:pPr>
            <a:endParaRPr lang="nl-NL" sz="1400" dirty="0" smtClean="0">
              <a:solidFill>
                <a:schemeClr val="tx1"/>
              </a:solidFill>
            </a:endParaRPr>
          </a:p>
          <a:p>
            <a:pPr marL="0" lvl="0" indent="0">
              <a:lnSpc>
                <a:spcPct val="110000"/>
              </a:lnSpc>
              <a:buNone/>
            </a:pPr>
            <a:r>
              <a:rPr lang="nl-NL" sz="1600" b="1" dirty="0" smtClean="0">
                <a:solidFill>
                  <a:schemeClr val="tx1"/>
                </a:solidFill>
              </a:rPr>
              <a:t>Gebruik dan deze presentatie! </a:t>
            </a:r>
          </a:p>
          <a:p>
            <a:pPr>
              <a:lnSpc>
                <a:spcPct val="110000"/>
              </a:lnSpc>
            </a:pPr>
            <a:r>
              <a:rPr lang="nl-NL" sz="1400" dirty="0" smtClean="0">
                <a:solidFill>
                  <a:schemeClr val="tx1"/>
                </a:solidFill>
              </a:rPr>
              <a:t>De presentatie start met algemene informatie over richtlijnontwikkeling. Daarna wordt er ingezoomd op deze specifieke richtlijn. Per hoofdstuk  van de richtlijn geven we de belangrijkste punten en/of aanbevelingen. </a:t>
            </a:r>
          </a:p>
          <a:p>
            <a:pPr>
              <a:lnSpc>
                <a:spcPct val="110000"/>
              </a:lnSpc>
            </a:pPr>
            <a:r>
              <a:rPr lang="nl-NL" sz="1400" dirty="0" smtClean="0">
                <a:solidFill>
                  <a:schemeClr val="tx1"/>
                </a:solidFill>
              </a:rPr>
              <a:t>Zie deze presentatie als </a:t>
            </a:r>
            <a:r>
              <a:rPr lang="nl-NL" sz="1400" dirty="0">
                <a:solidFill>
                  <a:schemeClr val="tx1"/>
                </a:solidFill>
              </a:rPr>
              <a:t>een </a:t>
            </a:r>
            <a:r>
              <a:rPr lang="nl-NL" sz="1400" dirty="0" smtClean="0">
                <a:solidFill>
                  <a:schemeClr val="tx1"/>
                </a:solidFill>
              </a:rPr>
              <a:t>basis.  Maak het van jezelf door slides toe te voegen of weg te laten, het interactief te maken met vragen of opdrachten. Of maak het persoonlijk door eigen ervaringen te verwerken.</a:t>
            </a:r>
            <a:endParaRPr lang="nl-NL" sz="1400" dirty="0">
              <a:solidFill>
                <a:schemeClr val="tx1"/>
              </a:solidFill>
            </a:endParaRPr>
          </a:p>
        </p:txBody>
      </p:sp>
      <p:sp>
        <p:nvSpPr>
          <p:cNvPr id="4" name="Explosie 1 3"/>
          <p:cNvSpPr/>
          <p:nvPr/>
        </p:nvSpPr>
        <p:spPr>
          <a:xfrm>
            <a:off x="6531428" y="56307"/>
            <a:ext cx="2571007" cy="1950624"/>
          </a:xfrm>
          <a:prstGeom prst="irregularSeal1">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nl-NL" b="1" dirty="0" smtClean="0">
                <a:solidFill>
                  <a:prstClr val="white"/>
                </a:solidFill>
              </a:rPr>
              <a:t>Instructie voor presentator</a:t>
            </a:r>
            <a:endParaRPr lang="nl-NL" b="1" dirty="0">
              <a:solidFill>
                <a:prstClr val="white"/>
              </a:solidFill>
            </a:endParaRPr>
          </a:p>
        </p:txBody>
      </p:sp>
    </p:spTree>
    <p:extLst>
      <p:ext uri="{BB962C8B-B14F-4D97-AF65-F5344CB8AC3E}">
        <p14:creationId xmlns:p14="http://schemas.microsoft.com/office/powerpoint/2010/main" val="1382550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457200" y="1161646"/>
            <a:ext cx="8229600" cy="1143000"/>
          </a:xfrm>
        </p:spPr>
        <p:txBody>
          <a:bodyPr>
            <a:normAutofit fontScale="90000"/>
          </a:bodyPr>
          <a:lstStyle/>
          <a:p>
            <a:pPr algn="l"/>
            <a:r>
              <a:rPr lang="nl-NL" b="1" dirty="0" smtClean="0">
                <a:solidFill>
                  <a:srgbClr val="7C1518"/>
                </a:solidFill>
              </a:rPr>
              <a:t>Hoofdstuk 5: Inzetten van interventies</a:t>
            </a:r>
            <a:endParaRPr lang="nl-NL" b="1" dirty="0">
              <a:solidFill>
                <a:srgbClr val="7C1518"/>
              </a:solidFill>
            </a:endParaRPr>
          </a:p>
        </p:txBody>
      </p:sp>
      <p:sp>
        <p:nvSpPr>
          <p:cNvPr id="4" name="Tijdelijke aanduiding voor inhoud 2"/>
          <p:cNvSpPr txBox="1">
            <a:spLocks/>
          </p:cNvSpPr>
          <p:nvPr/>
        </p:nvSpPr>
        <p:spPr>
          <a:xfrm>
            <a:off x="457200" y="2304646"/>
            <a:ext cx="8229600" cy="4001151"/>
          </a:xfrm>
          <a:prstGeom prst="rect">
            <a:avLst/>
          </a:prstGeom>
        </p:spPr>
        <p:txBody>
          <a:bodyPr>
            <a:normAutofit/>
          </a:bodyPr>
          <a:lst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sz="2000" dirty="0" smtClean="0"/>
              <a:t>Uitgangsvraag 4</a:t>
            </a:r>
          </a:p>
          <a:p>
            <a:endParaRPr lang="nl-NL" sz="2000" b="1" dirty="0"/>
          </a:p>
          <a:p>
            <a:endParaRPr lang="nl-NL" sz="2000" b="1" dirty="0" smtClean="0"/>
          </a:p>
          <a:p>
            <a:pPr marL="0" indent="0">
              <a:buNone/>
            </a:pPr>
            <a:r>
              <a:rPr lang="nl-NL" sz="2000" b="1" dirty="0" smtClean="0"/>
              <a:t>Keuzes maken voor interventies</a:t>
            </a:r>
          </a:p>
          <a:p>
            <a:pPr>
              <a:buFont typeface="Arial" panose="020B0604020202020204" pitchFamily="34" charset="0"/>
              <a:buChar char="•"/>
            </a:pPr>
            <a:r>
              <a:rPr lang="nl-NL" sz="2000" u="sng" dirty="0" smtClean="0"/>
              <a:t>SIK-lijst</a:t>
            </a:r>
            <a:r>
              <a:rPr lang="nl-NL" sz="2000" dirty="0" smtClean="0"/>
              <a:t> ook geschikt voor keuze voor handelingsadviezen en interventies</a:t>
            </a:r>
          </a:p>
          <a:p>
            <a:pPr>
              <a:buFont typeface="Arial" panose="020B0604020202020204" pitchFamily="34" charset="0"/>
              <a:buChar char="•"/>
            </a:pPr>
            <a:endParaRPr lang="nl-NL" sz="2000" dirty="0" smtClean="0"/>
          </a:p>
          <a:p>
            <a:pPr>
              <a:buFont typeface="Arial" panose="020B0604020202020204" pitchFamily="34" charset="0"/>
              <a:buChar char="•"/>
            </a:pPr>
            <a:endParaRPr lang="nl-NL" sz="2000" dirty="0" smtClean="0"/>
          </a:p>
          <a:p>
            <a:pPr>
              <a:buFont typeface="Wingdings" panose="05000000000000000000" pitchFamily="2" charset="2"/>
              <a:buChar char="§"/>
            </a:pPr>
            <a:endParaRPr lang="nl-NL" sz="2000" dirty="0" smtClean="0"/>
          </a:p>
          <a:p>
            <a:pPr>
              <a:buFont typeface="Wingdings" panose="05000000000000000000" pitchFamily="2" charset="2"/>
              <a:buChar char="§"/>
            </a:pPr>
            <a:endParaRPr lang="nl-NL" sz="2000" dirty="0" smtClean="0"/>
          </a:p>
          <a:p>
            <a:pPr>
              <a:buFont typeface="Wingdings" panose="05000000000000000000" pitchFamily="2" charset="2"/>
              <a:buChar char="§"/>
            </a:pPr>
            <a:endParaRPr lang="nl-NL" sz="2000" dirty="0"/>
          </a:p>
        </p:txBody>
      </p:sp>
    </p:spTree>
    <p:extLst>
      <p:ext uri="{BB962C8B-B14F-4D97-AF65-F5344CB8AC3E}">
        <p14:creationId xmlns:p14="http://schemas.microsoft.com/office/powerpoint/2010/main" val="3379920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0" y="-11029"/>
            <a:ext cx="6348413" cy="6869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0124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558479" y="2420888"/>
            <a:ext cx="7804727" cy="3924151"/>
          </a:xfrm>
          <a:prstGeom prst="rect">
            <a:avLst/>
          </a:prstGeom>
        </p:spPr>
        <p:txBody>
          <a:bodyPr wrap="square">
            <a:spAutoFit/>
          </a:bodyPr>
          <a:lstStyle/>
          <a:p>
            <a:pPr marL="285750" indent="-285750">
              <a:spcAft>
                <a:spcPts val="600"/>
              </a:spcAft>
              <a:buFont typeface="Arial" panose="020B0604020202020204" pitchFamily="34" charset="0"/>
              <a:buChar char="•"/>
            </a:pPr>
            <a:r>
              <a:rPr lang="nl-NL" dirty="0" smtClean="0">
                <a:solidFill>
                  <a:schemeClr val="tx1">
                    <a:lumMod val="75000"/>
                    <a:lumOff val="25000"/>
                  </a:schemeClr>
                </a:solidFill>
              </a:rPr>
              <a:t>Indien </a:t>
            </a:r>
            <a:r>
              <a:rPr lang="nl-NL" dirty="0">
                <a:solidFill>
                  <a:schemeClr val="tx1">
                    <a:lumMod val="75000"/>
                    <a:lumOff val="25000"/>
                  </a:schemeClr>
                </a:solidFill>
              </a:rPr>
              <a:t>bekend is dat een ouder psychische en/of verslavingsproblemen heeft, ga dan een gesprek met de ouder(s) aan om de ernst van de problematiek in te kunnen schatten.</a:t>
            </a:r>
          </a:p>
          <a:p>
            <a:pPr marL="285750" indent="-285750">
              <a:spcAft>
                <a:spcPts val="600"/>
              </a:spcAft>
              <a:buFont typeface="Arial" panose="020B0604020202020204" pitchFamily="34" charset="0"/>
              <a:buChar char="•"/>
            </a:pPr>
            <a:r>
              <a:rPr lang="nl-NL" dirty="0">
                <a:solidFill>
                  <a:schemeClr val="tx1">
                    <a:lumMod val="75000"/>
                    <a:lumOff val="25000"/>
                  </a:schemeClr>
                </a:solidFill>
              </a:rPr>
              <a:t>Gebruik voor deze risico-inschatting de SIK-lijst. Deze checklist inventariseert risico- en beschermende factoren en adviseert op grond daarvan bepaalde interventies. De lijst kan voor, tijdens of na het gesprek met de ouder(s) worden nagelopen.</a:t>
            </a:r>
          </a:p>
          <a:p>
            <a:pPr marL="285750" indent="-285750">
              <a:spcAft>
                <a:spcPts val="600"/>
              </a:spcAft>
              <a:buFont typeface="Arial" panose="020B0604020202020204" pitchFamily="34" charset="0"/>
              <a:buChar char="•"/>
            </a:pPr>
            <a:r>
              <a:rPr lang="nl-NL" dirty="0">
                <a:solidFill>
                  <a:schemeClr val="tx1">
                    <a:lumMod val="75000"/>
                    <a:lumOff val="25000"/>
                  </a:schemeClr>
                </a:solidFill>
              </a:rPr>
              <a:t>Voer vervolgens de interventies uit die de SIK-lijst adviseert. </a:t>
            </a:r>
            <a:r>
              <a:rPr lang="nl-NL" dirty="0" smtClean="0">
                <a:solidFill>
                  <a:schemeClr val="tx1">
                    <a:lumMod val="75000"/>
                    <a:lumOff val="25000"/>
                  </a:schemeClr>
                </a:solidFill>
              </a:rPr>
              <a:t>Houd </a:t>
            </a:r>
            <a:r>
              <a:rPr lang="nl-NL" dirty="0">
                <a:solidFill>
                  <a:schemeClr val="tx1">
                    <a:lumMod val="75000"/>
                    <a:lumOff val="25000"/>
                  </a:schemeClr>
                </a:solidFill>
              </a:rPr>
              <a:t>bij alle handelingsadviezen rekening met de culturele achtergrond van het gezin, en de draagkracht en de verstandelijke vermogens van ouder(s) en jeugdige</a:t>
            </a:r>
            <a:r>
              <a:rPr lang="nl-NL" dirty="0" smtClean="0">
                <a:solidFill>
                  <a:schemeClr val="tx1">
                    <a:lumMod val="75000"/>
                    <a:lumOff val="25000"/>
                  </a:schemeClr>
                </a:solidFill>
              </a:rPr>
              <a:t>.</a:t>
            </a:r>
          </a:p>
          <a:p>
            <a:pPr marL="285750" indent="-285750">
              <a:spcAft>
                <a:spcPts val="600"/>
              </a:spcAft>
              <a:buFont typeface="Arial" panose="020B0604020202020204" pitchFamily="34" charset="0"/>
              <a:buChar char="•"/>
            </a:pPr>
            <a:r>
              <a:rPr lang="nl-NL" dirty="0" smtClean="0">
                <a:solidFill>
                  <a:schemeClr val="tx1">
                    <a:lumMod val="75000"/>
                    <a:lumOff val="25000"/>
                  </a:schemeClr>
                </a:solidFill>
              </a:rPr>
              <a:t>Zorg dat er een sociale kaart beschikbaar is die inzicht geeft in de samenwerkingspartners binnen de jeugdhulp, de jeugd-ggz, de (huis)artsenzorg et cetera. </a:t>
            </a:r>
            <a:endParaRPr lang="nl-NL" dirty="0">
              <a:solidFill>
                <a:schemeClr val="tx1">
                  <a:lumMod val="75000"/>
                  <a:lumOff val="25000"/>
                </a:schemeClr>
              </a:solidFill>
            </a:endParaRPr>
          </a:p>
        </p:txBody>
      </p:sp>
      <p:sp>
        <p:nvSpPr>
          <p:cNvPr id="3" name="Titel 1"/>
          <p:cNvSpPr>
            <a:spLocks noGrp="1"/>
          </p:cNvSpPr>
          <p:nvPr>
            <p:ph type="title"/>
          </p:nvPr>
        </p:nvSpPr>
        <p:spPr>
          <a:xfrm>
            <a:off x="457200" y="1161646"/>
            <a:ext cx="8229600" cy="1143000"/>
          </a:xfrm>
        </p:spPr>
        <p:txBody>
          <a:bodyPr>
            <a:normAutofit/>
          </a:bodyPr>
          <a:lstStyle/>
          <a:p>
            <a:pPr algn="l"/>
            <a:r>
              <a:rPr lang="nl-NL" b="1" dirty="0" smtClean="0">
                <a:solidFill>
                  <a:srgbClr val="7C1518"/>
                </a:solidFill>
              </a:rPr>
              <a:t>Aanbevelingen Hoofdstuk 5</a:t>
            </a:r>
            <a:endParaRPr lang="nl-NL" b="1" dirty="0">
              <a:solidFill>
                <a:srgbClr val="7C1518"/>
              </a:solidFill>
            </a:endParaRPr>
          </a:p>
        </p:txBody>
      </p:sp>
    </p:spTree>
    <p:extLst>
      <p:ext uri="{BB962C8B-B14F-4D97-AF65-F5344CB8AC3E}">
        <p14:creationId xmlns:p14="http://schemas.microsoft.com/office/powerpoint/2010/main" val="4077203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457200" y="1161646"/>
            <a:ext cx="8229600" cy="1143000"/>
          </a:xfrm>
        </p:spPr>
        <p:txBody>
          <a:bodyPr>
            <a:normAutofit fontScale="90000"/>
          </a:bodyPr>
          <a:lstStyle/>
          <a:p>
            <a:pPr algn="l"/>
            <a:r>
              <a:rPr lang="nl-NL" b="1" dirty="0" smtClean="0">
                <a:solidFill>
                  <a:srgbClr val="7C1518"/>
                </a:solidFill>
              </a:rPr>
              <a:t>Hoofdstuk 6: Omgaan met ingewikkelde situaties</a:t>
            </a:r>
            <a:endParaRPr lang="nl-NL" b="1" dirty="0">
              <a:solidFill>
                <a:srgbClr val="7C1518"/>
              </a:solidFill>
            </a:endParaRPr>
          </a:p>
        </p:txBody>
      </p:sp>
      <p:sp>
        <p:nvSpPr>
          <p:cNvPr id="4" name="Tijdelijke aanduiding voor inhoud 2"/>
          <p:cNvSpPr txBox="1">
            <a:spLocks/>
          </p:cNvSpPr>
          <p:nvPr/>
        </p:nvSpPr>
        <p:spPr>
          <a:xfrm>
            <a:off x="457200" y="2636913"/>
            <a:ext cx="8229600" cy="3456384"/>
          </a:xfrm>
          <a:prstGeom prst="rect">
            <a:avLst/>
          </a:prstGeom>
        </p:spPr>
        <p:txBody>
          <a:bodyPr>
            <a:normAutofit/>
          </a:bodyPr>
          <a:lstStyle>
            <a:lvl1pPr marL="342900" indent="-342900" algn="l" defTabSz="457200" rtl="0" eaLnBrk="1" latinLnBrk="0" hangingPunct="1">
              <a:spcBef>
                <a:spcPct val="20000"/>
              </a:spcBef>
              <a:buFont typeface="Arial"/>
              <a:buChar char="•"/>
              <a:defRPr sz="3200" b="0" i="0" kern="1200">
                <a:solidFill>
                  <a:srgbClr val="404040"/>
                </a:solidFill>
                <a:latin typeface="Calibri"/>
                <a:ea typeface="+mn-ea"/>
                <a:cs typeface="Calibri"/>
              </a:defRPr>
            </a:lvl1pPr>
            <a:lvl2pPr marL="742950" indent="-285750" algn="l" defTabSz="457200" rtl="0" eaLnBrk="1" latinLnBrk="0" hangingPunct="1">
              <a:spcBef>
                <a:spcPct val="20000"/>
              </a:spcBef>
              <a:buFont typeface="Arial"/>
              <a:buChar char="–"/>
              <a:defRPr sz="2400" kern="1200">
                <a:solidFill>
                  <a:srgbClr val="40404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404040"/>
                </a:solidFill>
                <a:latin typeface="+mn-lt"/>
                <a:ea typeface="+mn-ea"/>
                <a:cs typeface="+mn-cs"/>
              </a:defRPr>
            </a:lvl3pPr>
            <a:lvl4pPr marL="1600200" indent="-228600" algn="l" defTabSz="457200" rtl="0" eaLnBrk="1" latinLnBrk="0" hangingPunct="1">
              <a:spcBef>
                <a:spcPct val="20000"/>
              </a:spcBef>
              <a:buFont typeface="Arial"/>
              <a:buChar char="–"/>
              <a:defRPr sz="1600" b="1" i="0" kern="1200">
                <a:solidFill>
                  <a:srgbClr val="404040"/>
                </a:solidFill>
                <a:latin typeface="Calibri"/>
                <a:ea typeface="+mn-ea"/>
                <a:cs typeface="Calibri"/>
              </a:defRPr>
            </a:lvl4pPr>
            <a:lvl5pPr marL="2057400" indent="-228600" algn="l" defTabSz="457200" rtl="0" eaLnBrk="1" latinLnBrk="0" hangingPunct="1">
              <a:spcBef>
                <a:spcPct val="20000"/>
              </a:spcBef>
              <a:buFont typeface="Arial"/>
              <a:buChar char="»"/>
              <a:defRPr sz="14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nl-NL" sz="2000" dirty="0" smtClean="0"/>
              <a:t>Uitgangsvragen 6 t/m 9</a:t>
            </a:r>
          </a:p>
          <a:p>
            <a:pPr>
              <a:buFont typeface="Wingdings" panose="05000000000000000000" pitchFamily="2" charset="2"/>
              <a:buChar char="§"/>
            </a:pPr>
            <a:endParaRPr lang="nl-NL" sz="2000" dirty="0" smtClean="0"/>
          </a:p>
          <a:p>
            <a:pPr>
              <a:buFont typeface="Wingdings" panose="05000000000000000000" pitchFamily="2" charset="2"/>
              <a:buChar char="§"/>
            </a:pPr>
            <a:endParaRPr lang="nl-NL" sz="2000" dirty="0" smtClean="0"/>
          </a:p>
          <a:p>
            <a:pPr>
              <a:buFont typeface="Wingdings" panose="05000000000000000000" pitchFamily="2" charset="2"/>
              <a:buChar char="§"/>
            </a:pPr>
            <a:endParaRPr lang="nl-NL" sz="2000" dirty="0"/>
          </a:p>
        </p:txBody>
      </p:sp>
    </p:spTree>
    <p:extLst>
      <p:ext uri="{BB962C8B-B14F-4D97-AF65-F5344CB8AC3E}">
        <p14:creationId xmlns:p14="http://schemas.microsoft.com/office/powerpoint/2010/main" val="39467153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558478" y="1962878"/>
            <a:ext cx="7804727" cy="4909036"/>
          </a:xfrm>
          <a:prstGeom prst="rect">
            <a:avLst/>
          </a:prstGeom>
        </p:spPr>
        <p:txBody>
          <a:bodyPr wrap="square">
            <a:spAutoFit/>
          </a:bodyPr>
          <a:lstStyle/>
          <a:p>
            <a:pPr marL="285750" indent="-285750">
              <a:spcAft>
                <a:spcPts val="600"/>
              </a:spcAft>
              <a:buFont typeface="Arial" panose="020B0604020202020204" pitchFamily="34" charset="0"/>
              <a:buChar char="•"/>
            </a:pPr>
            <a:r>
              <a:rPr lang="nl-NL" dirty="0" smtClean="0">
                <a:solidFill>
                  <a:schemeClr val="tx1">
                    <a:lumMod val="75000"/>
                    <a:lumOff val="25000"/>
                  </a:schemeClr>
                </a:solidFill>
              </a:rPr>
              <a:t>Jeugdprofessionals </a:t>
            </a:r>
            <a:r>
              <a:rPr lang="nl-NL" dirty="0">
                <a:solidFill>
                  <a:schemeClr val="tx1">
                    <a:lumMod val="75000"/>
                    <a:lumOff val="25000"/>
                  </a:schemeClr>
                </a:solidFill>
              </a:rPr>
              <a:t>die KOPP-gezinnen begeleiden dienen over goede gespreksvaardigheden te beschikken, waarbij de werkrelatie tussen ouder(s), jeugdige(n) en hulpverleners steeds verder wordt opgebouwd.</a:t>
            </a:r>
          </a:p>
          <a:p>
            <a:pPr marL="285750" indent="-285750">
              <a:spcAft>
                <a:spcPts val="600"/>
              </a:spcAft>
              <a:buFont typeface="Arial" panose="020B0604020202020204" pitchFamily="34" charset="0"/>
              <a:buChar char="•"/>
            </a:pPr>
            <a:r>
              <a:rPr lang="nl-NL" dirty="0">
                <a:solidFill>
                  <a:schemeClr val="tx1">
                    <a:lumMod val="75000"/>
                    <a:lumOff val="25000"/>
                  </a:schemeClr>
                </a:solidFill>
              </a:rPr>
              <a:t>Indien onbekend is of een ouder psychische problemen heeft, maar er wel een vermoeden is, neem dan de VGO (</a:t>
            </a:r>
            <a:r>
              <a:rPr lang="nl-NL" dirty="0" err="1">
                <a:solidFill>
                  <a:schemeClr val="tx1">
                    <a:lumMod val="75000"/>
                    <a:lumOff val="25000"/>
                  </a:schemeClr>
                </a:solidFill>
              </a:rPr>
              <a:t>subschaal</a:t>
            </a:r>
            <a:r>
              <a:rPr lang="nl-NL" dirty="0">
                <a:solidFill>
                  <a:schemeClr val="tx1">
                    <a:lumMod val="75000"/>
                    <a:lumOff val="25000"/>
                  </a:schemeClr>
                </a:solidFill>
              </a:rPr>
              <a:t> OBVL) af. </a:t>
            </a:r>
            <a:endParaRPr lang="nl-NL" dirty="0" smtClean="0">
              <a:solidFill>
                <a:schemeClr val="tx1">
                  <a:lumMod val="75000"/>
                  <a:lumOff val="25000"/>
                </a:schemeClr>
              </a:solidFill>
            </a:endParaRPr>
          </a:p>
          <a:p>
            <a:pPr marL="285750" indent="-285750">
              <a:spcAft>
                <a:spcPts val="600"/>
              </a:spcAft>
              <a:buFont typeface="Arial" panose="020B0604020202020204" pitchFamily="34" charset="0"/>
              <a:buChar char="•"/>
            </a:pPr>
            <a:r>
              <a:rPr lang="nl-NL" dirty="0">
                <a:solidFill>
                  <a:schemeClr val="tx1">
                    <a:lumMod val="75000"/>
                    <a:lumOff val="25000"/>
                  </a:schemeClr>
                </a:solidFill>
              </a:rPr>
              <a:t>Als de ouders de voorgestelde hulp voor hun kind weigeren of geen hulp willen voor de eigen psychische en/of verslavingsproblemen, ga dan met de ouders het gesprek aan. </a:t>
            </a:r>
            <a:endParaRPr lang="nl-NL" dirty="0" smtClean="0">
              <a:solidFill>
                <a:schemeClr val="tx1">
                  <a:lumMod val="75000"/>
                  <a:lumOff val="25000"/>
                </a:schemeClr>
              </a:solidFill>
            </a:endParaRPr>
          </a:p>
          <a:p>
            <a:pPr marL="285750" indent="-285750">
              <a:spcAft>
                <a:spcPts val="600"/>
              </a:spcAft>
              <a:buFont typeface="Arial" panose="020B0604020202020204" pitchFamily="34" charset="0"/>
              <a:buChar char="•"/>
            </a:pPr>
            <a:r>
              <a:rPr lang="nl-NL" dirty="0" smtClean="0">
                <a:solidFill>
                  <a:schemeClr val="tx1">
                    <a:lumMod val="75000"/>
                    <a:lumOff val="25000"/>
                  </a:schemeClr>
                </a:solidFill>
              </a:rPr>
              <a:t>Geef </a:t>
            </a:r>
            <a:r>
              <a:rPr lang="nl-NL" dirty="0">
                <a:solidFill>
                  <a:schemeClr val="tx1">
                    <a:lumMod val="75000"/>
                    <a:lumOff val="25000"/>
                  </a:schemeClr>
                </a:solidFill>
              </a:rPr>
              <a:t>in alle gevallen ten minste KOPP-voorlichtingsbrochures mee en verwijs naar vrij toegankelijke KOPP-websites en generieke interventies voor ouders en jeugdige.</a:t>
            </a:r>
          </a:p>
          <a:p>
            <a:pPr marL="285750" indent="-285750">
              <a:spcAft>
                <a:spcPts val="600"/>
              </a:spcAft>
              <a:buFont typeface="Arial" panose="020B0604020202020204" pitchFamily="34" charset="0"/>
              <a:buChar char="•"/>
            </a:pPr>
            <a:r>
              <a:rPr lang="nl-NL" dirty="0">
                <a:solidFill>
                  <a:schemeClr val="tx1">
                    <a:lumMod val="75000"/>
                    <a:lumOff val="25000"/>
                  </a:schemeClr>
                </a:solidFill>
              </a:rPr>
              <a:t>Indien de aanbevolen interventies lokaal niet voorhanden zijn, zoek dan naar alternatief aanbod dat ingrijpt op de beschermende en risicofactoren voor de jeugdige en meld de lacune in aanbevolen interventies bij de manager van de jeugdhulpinstelling</a:t>
            </a:r>
          </a:p>
          <a:p>
            <a:pPr marL="285750" indent="-285750">
              <a:spcAft>
                <a:spcPts val="600"/>
              </a:spcAft>
              <a:buFont typeface="Arial" panose="020B0604020202020204" pitchFamily="34" charset="0"/>
              <a:buChar char="•"/>
            </a:pPr>
            <a:endParaRPr lang="nl-NL" dirty="0">
              <a:solidFill>
                <a:schemeClr val="tx1">
                  <a:lumMod val="75000"/>
                  <a:lumOff val="25000"/>
                </a:schemeClr>
              </a:solidFill>
            </a:endParaRPr>
          </a:p>
        </p:txBody>
      </p:sp>
      <p:sp>
        <p:nvSpPr>
          <p:cNvPr id="3" name="Titel 1"/>
          <p:cNvSpPr>
            <a:spLocks noGrp="1"/>
          </p:cNvSpPr>
          <p:nvPr>
            <p:ph type="title"/>
          </p:nvPr>
        </p:nvSpPr>
        <p:spPr>
          <a:xfrm>
            <a:off x="457200" y="908720"/>
            <a:ext cx="8229600" cy="1143000"/>
          </a:xfrm>
        </p:spPr>
        <p:txBody>
          <a:bodyPr>
            <a:normAutofit/>
          </a:bodyPr>
          <a:lstStyle/>
          <a:p>
            <a:pPr algn="l"/>
            <a:r>
              <a:rPr lang="nl-NL" b="1" dirty="0" smtClean="0">
                <a:solidFill>
                  <a:srgbClr val="7C1518"/>
                </a:solidFill>
              </a:rPr>
              <a:t>Aanbevelingen Hoofdstuk 6</a:t>
            </a:r>
            <a:endParaRPr lang="nl-NL" b="1" dirty="0">
              <a:solidFill>
                <a:srgbClr val="7C1518"/>
              </a:solidFill>
            </a:endParaRPr>
          </a:p>
        </p:txBody>
      </p:sp>
    </p:spTree>
    <p:extLst>
      <p:ext uri="{BB962C8B-B14F-4D97-AF65-F5344CB8AC3E}">
        <p14:creationId xmlns:p14="http://schemas.microsoft.com/office/powerpoint/2010/main" val="1334445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rgbClr val="7C1518"/>
                </a:solidFill>
              </a:rPr>
              <a:t>Vragen?</a:t>
            </a:r>
            <a:endParaRPr lang="nl-NL" b="1" dirty="0">
              <a:solidFill>
                <a:srgbClr val="7C1518"/>
              </a:solidFill>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96015" y="1580208"/>
            <a:ext cx="4151971" cy="4545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0953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7C1518"/>
                </a:solidFill>
              </a:rPr>
              <a:t>Meer </a:t>
            </a:r>
            <a:r>
              <a:rPr lang="en-US" b="1" dirty="0" err="1" smtClean="0">
                <a:solidFill>
                  <a:srgbClr val="7C1518"/>
                </a:solidFill>
              </a:rPr>
              <a:t>weten</a:t>
            </a:r>
            <a:r>
              <a:rPr lang="en-US" b="1" dirty="0" smtClean="0">
                <a:solidFill>
                  <a:srgbClr val="7C1518"/>
                </a:solidFill>
              </a:rPr>
              <a:t>?</a:t>
            </a:r>
            <a:endParaRPr lang="en-US" b="1" dirty="0">
              <a:solidFill>
                <a:srgbClr val="7C1518"/>
              </a:solidFill>
            </a:endParaRPr>
          </a:p>
        </p:txBody>
      </p:sp>
      <p:pic>
        <p:nvPicPr>
          <p:cNvPr id="6" name="Content Placeholder 3" descr="plaatje.png"/>
          <p:cNvPicPr>
            <a:picLocks noChangeAspect="1"/>
          </p:cNvPicPr>
          <p:nvPr/>
        </p:nvPicPr>
        <p:blipFill>
          <a:blip r:embed="rId3">
            <a:extLst>
              <a:ext uri="{28A0092B-C50C-407E-A947-70E740481C1C}">
                <a14:useLocalDpi xmlns:a14="http://schemas.microsoft.com/office/drawing/2010/main" val="0"/>
              </a:ext>
            </a:extLst>
          </a:blip>
          <a:srcRect l="661" r="661"/>
          <a:stretch>
            <a:fillRect/>
          </a:stretch>
        </p:blipFill>
        <p:spPr>
          <a:xfrm>
            <a:off x="3829792" y="4494377"/>
            <a:ext cx="4857008" cy="2173617"/>
          </a:xfrm>
          <a:prstGeom prst="rect">
            <a:avLst/>
          </a:prstGeom>
        </p:spPr>
      </p:pic>
      <p:sp>
        <p:nvSpPr>
          <p:cNvPr id="3" name="Content Placeholder 2"/>
          <p:cNvSpPr>
            <a:spLocks noGrp="1"/>
          </p:cNvSpPr>
          <p:nvPr>
            <p:ph idx="1"/>
          </p:nvPr>
        </p:nvSpPr>
        <p:spPr>
          <a:xfrm>
            <a:off x="457200" y="2386584"/>
            <a:ext cx="8229600" cy="3538411"/>
          </a:xfrm>
        </p:spPr>
        <p:txBody>
          <a:bodyPr>
            <a:normAutofit/>
          </a:bodyPr>
          <a:lstStyle/>
          <a:p>
            <a:r>
              <a:rPr lang="nl-NL" sz="2800" dirty="0"/>
              <a:t>Bekijk </a:t>
            </a:r>
            <a:r>
              <a:rPr lang="nl-NL" sz="2800" dirty="0" smtClean="0">
                <a:hlinkClick r:id="rId4"/>
              </a:rPr>
              <a:t>www.richtlijnenjeugdhulp.nl</a:t>
            </a:r>
            <a:endParaRPr lang="nl-NL" sz="2800" dirty="0" smtClean="0"/>
          </a:p>
          <a:p>
            <a:r>
              <a:rPr lang="nl-NL" sz="2800" dirty="0" smtClean="0">
                <a:solidFill>
                  <a:schemeClr val="tx1">
                    <a:lumMod val="75000"/>
                    <a:lumOff val="25000"/>
                  </a:schemeClr>
                </a:solidFill>
              </a:rPr>
              <a:t>Volg </a:t>
            </a:r>
            <a:r>
              <a:rPr lang="nl-NL" sz="2800" dirty="0">
                <a:solidFill>
                  <a:schemeClr val="tx1">
                    <a:lumMod val="75000"/>
                    <a:lumOff val="25000"/>
                  </a:schemeClr>
                </a:solidFill>
              </a:rPr>
              <a:t>Richtlijnen op </a:t>
            </a:r>
            <a:r>
              <a:rPr lang="nl-NL" sz="2800" dirty="0" smtClean="0">
                <a:solidFill>
                  <a:schemeClr val="tx1">
                    <a:lumMod val="75000"/>
                    <a:lumOff val="25000"/>
                  </a:schemeClr>
                </a:solidFill>
              </a:rPr>
              <a:t>Twitter: @</a:t>
            </a:r>
            <a:r>
              <a:rPr lang="nl-NL" sz="2800" dirty="0" err="1" smtClean="0">
                <a:solidFill>
                  <a:schemeClr val="tx1">
                    <a:lumMod val="75000"/>
                    <a:lumOff val="25000"/>
                  </a:schemeClr>
                </a:solidFill>
              </a:rPr>
              <a:t>RichtlijnJeugd</a:t>
            </a:r>
            <a:endParaRPr lang="nl-NL" sz="2800" dirty="0" smtClean="0">
              <a:solidFill>
                <a:schemeClr val="tx1">
                  <a:lumMod val="75000"/>
                  <a:lumOff val="25000"/>
                </a:schemeClr>
              </a:solidFill>
            </a:endParaRPr>
          </a:p>
          <a:p>
            <a:r>
              <a:rPr lang="nl-NL" sz="2800" dirty="0" smtClean="0"/>
              <a:t>Vragen? Stuur een mail naar </a:t>
            </a:r>
            <a:r>
              <a:rPr lang="nl-NL" sz="2800" dirty="0" smtClean="0">
                <a:hlinkClick r:id="rId5"/>
              </a:rPr>
              <a:t>info@richtlijnenjeugdhulp.nl</a:t>
            </a:r>
            <a:r>
              <a:rPr lang="nl-NL" sz="2800" dirty="0" smtClean="0"/>
              <a:t>   </a:t>
            </a:r>
            <a:endParaRPr lang="nl-NL" sz="2800" dirty="0"/>
          </a:p>
          <a:p>
            <a:pPr marL="0" indent="0">
              <a:buNone/>
            </a:pPr>
            <a:endParaRPr lang="nl-NL" sz="2800" dirty="0">
              <a:solidFill>
                <a:schemeClr val="tx1">
                  <a:lumMod val="75000"/>
                  <a:lumOff val="25000"/>
                </a:schemeClr>
              </a:solidFill>
            </a:endParaRPr>
          </a:p>
        </p:txBody>
      </p:sp>
    </p:spTree>
    <p:extLst>
      <p:ext uri="{BB962C8B-B14F-4D97-AF65-F5344CB8AC3E}">
        <p14:creationId xmlns:p14="http://schemas.microsoft.com/office/powerpoint/2010/main" val="29505143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nji-logo-wit.png"/>
          <p:cNvPicPr>
            <a:picLocks noGrp="1" noChangeAspect="1"/>
          </p:cNvPicPr>
          <p:nvPr>
            <p:ph idx="1"/>
          </p:nvPr>
        </p:nvPicPr>
        <p:blipFill>
          <a:blip r:embed="rId2">
            <a:extLst>
              <a:ext uri="{28A0092B-C50C-407E-A947-70E740481C1C}">
                <a14:useLocalDpi xmlns:a14="http://schemas.microsoft.com/office/drawing/2010/main" val="0"/>
              </a:ext>
            </a:extLst>
          </a:blip>
          <a:srcRect t="7391" b="7391"/>
          <a:stretch>
            <a:fillRect/>
          </a:stretch>
        </p:blipFill>
        <p:spPr/>
      </p:pic>
      <p:sp>
        <p:nvSpPr>
          <p:cNvPr id="4" name="Rectangle 3"/>
          <p:cNvSpPr/>
          <p:nvPr/>
        </p:nvSpPr>
        <p:spPr>
          <a:xfrm>
            <a:off x="0" y="0"/>
            <a:ext cx="9144000" cy="6858000"/>
          </a:xfrm>
          <a:prstGeom prst="rect">
            <a:avLst/>
          </a:prstGeom>
          <a:solidFill>
            <a:srgbClr val="7C1518"/>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7D1747"/>
              </a:solidFill>
            </a:endParaRPr>
          </a:p>
        </p:txBody>
      </p:sp>
      <p:sp>
        <p:nvSpPr>
          <p:cNvPr id="8" name="Rectangle 7"/>
          <p:cNvSpPr/>
          <p:nvPr/>
        </p:nvSpPr>
        <p:spPr>
          <a:xfrm flipH="1">
            <a:off x="48463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flipH="1">
            <a:off x="781212"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flipH="1">
            <a:off x="1084079" y="6429685"/>
            <a:ext cx="211426" cy="211426"/>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flipH="1">
            <a:off x="184661" y="6429685"/>
            <a:ext cx="212354" cy="211426"/>
          </a:xfrm>
          <a:prstGeom prst="rect">
            <a:avLst/>
          </a:prstGeom>
          <a:solidFill>
            <a:srgbClr val="F78B33"/>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11009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2815" y="1268524"/>
            <a:ext cx="8229600" cy="1143000"/>
          </a:xfrm>
        </p:spPr>
        <p:txBody>
          <a:bodyPr>
            <a:normAutofit/>
          </a:bodyPr>
          <a:lstStyle/>
          <a:p>
            <a:pPr algn="l"/>
            <a:r>
              <a:rPr lang="nl-NL" b="1" dirty="0" smtClean="0">
                <a:solidFill>
                  <a:schemeClr val="accent2">
                    <a:lumMod val="60000"/>
                    <a:lumOff val="40000"/>
                  </a:schemeClr>
                </a:solidFill>
              </a:rPr>
              <a:t>Tips voor een goede presentatie</a:t>
            </a:r>
            <a:endParaRPr lang="nl-NL" b="1" dirty="0">
              <a:solidFill>
                <a:schemeClr val="accent2">
                  <a:lumMod val="60000"/>
                  <a:lumOff val="40000"/>
                </a:schemeClr>
              </a:solidFill>
            </a:endParaRPr>
          </a:p>
        </p:txBody>
      </p:sp>
      <p:sp>
        <p:nvSpPr>
          <p:cNvPr id="3" name="Tijdelijke aanduiding voor inhoud 2"/>
          <p:cNvSpPr>
            <a:spLocks noGrp="1"/>
          </p:cNvSpPr>
          <p:nvPr>
            <p:ph idx="1"/>
          </p:nvPr>
        </p:nvSpPr>
        <p:spPr>
          <a:xfrm>
            <a:off x="457200" y="2185060"/>
            <a:ext cx="8229600" cy="3941103"/>
          </a:xfrm>
        </p:spPr>
        <p:txBody>
          <a:bodyPr>
            <a:normAutofit fontScale="92500" lnSpcReduction="20000"/>
          </a:bodyPr>
          <a:lstStyle/>
          <a:p>
            <a:r>
              <a:rPr lang="nl-NL" sz="1500" dirty="0" smtClean="0">
                <a:solidFill>
                  <a:schemeClr val="tx1"/>
                </a:solidFill>
              </a:rPr>
              <a:t>Bedenk vooraf wat het doel van je presentatie of bijeenkomst </a:t>
            </a:r>
            <a:r>
              <a:rPr lang="nl-NL" sz="1500" dirty="0">
                <a:solidFill>
                  <a:schemeClr val="tx1"/>
                </a:solidFill>
              </a:rPr>
              <a:t>is: </a:t>
            </a:r>
            <a:r>
              <a:rPr lang="nl-NL" sz="1500" dirty="0" smtClean="0">
                <a:solidFill>
                  <a:schemeClr val="tx1"/>
                </a:solidFill>
              </a:rPr>
              <a:t>wanneer </a:t>
            </a:r>
            <a:r>
              <a:rPr lang="nl-NL" sz="1500" dirty="0">
                <a:solidFill>
                  <a:schemeClr val="tx1"/>
                </a:solidFill>
              </a:rPr>
              <a:t>ben je tevreden? </a:t>
            </a:r>
            <a:endParaRPr lang="nl-NL" sz="1500" dirty="0" smtClean="0">
              <a:solidFill>
                <a:schemeClr val="tx1"/>
              </a:solidFill>
            </a:endParaRPr>
          </a:p>
          <a:p>
            <a:r>
              <a:rPr lang="nl-NL" sz="1500" dirty="0">
                <a:solidFill>
                  <a:schemeClr val="tx1"/>
                </a:solidFill>
              </a:rPr>
              <a:t>Sluit aan bij het niveau van je </a:t>
            </a:r>
            <a:r>
              <a:rPr lang="nl-NL" sz="1500" dirty="0" smtClean="0">
                <a:solidFill>
                  <a:schemeClr val="tx1"/>
                </a:solidFill>
              </a:rPr>
              <a:t>toehoorders: is het voor jou helder wat mensen al weten over dit onderwerp? </a:t>
            </a:r>
          </a:p>
          <a:p>
            <a:r>
              <a:rPr lang="nl-NL" sz="1500" dirty="0" smtClean="0">
                <a:solidFill>
                  <a:schemeClr val="tx1"/>
                </a:solidFill>
              </a:rPr>
              <a:t>Wil je uitwisseling stimuleren? Zorg voor passende werkvormen én neem de tijd.</a:t>
            </a:r>
          </a:p>
          <a:p>
            <a:r>
              <a:rPr lang="nl-NL" sz="1500" dirty="0" smtClean="0">
                <a:solidFill>
                  <a:schemeClr val="tx1"/>
                </a:solidFill>
              </a:rPr>
              <a:t>Ken de achtergrond en inhoud van de richtlijn waarover je presenteert. Verdiep je van te voren in de richtlijnproducten. </a:t>
            </a:r>
          </a:p>
          <a:p>
            <a:r>
              <a:rPr lang="nl-NL" sz="1500" dirty="0" smtClean="0">
                <a:solidFill>
                  <a:schemeClr val="tx1"/>
                </a:solidFill>
              </a:rPr>
              <a:t>Maak gebruik van de werkkaarten van de richtlijn. De werkkaarten download je op de website. Print ze uit, deel ze rond en verwijs er in de presentatie regelmatig naar. </a:t>
            </a:r>
          </a:p>
          <a:p>
            <a:r>
              <a:rPr lang="nl-NL" sz="1500" dirty="0" smtClean="0">
                <a:solidFill>
                  <a:schemeClr val="tx1"/>
                </a:solidFill>
              </a:rPr>
              <a:t>Voeg animaties toe om </a:t>
            </a:r>
            <a:r>
              <a:rPr lang="nl-NL" sz="1500" dirty="0">
                <a:solidFill>
                  <a:schemeClr val="tx1"/>
                </a:solidFill>
              </a:rPr>
              <a:t>de presentatie levendiger te </a:t>
            </a:r>
            <a:r>
              <a:rPr lang="nl-NL" sz="1500" dirty="0" smtClean="0">
                <a:solidFill>
                  <a:schemeClr val="tx1"/>
                </a:solidFill>
              </a:rPr>
              <a:t>maken. </a:t>
            </a:r>
            <a:endParaRPr lang="nl-NL" sz="1500" dirty="0">
              <a:solidFill>
                <a:schemeClr val="tx1"/>
              </a:solidFill>
            </a:endParaRPr>
          </a:p>
          <a:p>
            <a:endParaRPr lang="nl-NL" sz="1500" dirty="0"/>
          </a:p>
          <a:p>
            <a:pPr marL="0" indent="0">
              <a:buNone/>
            </a:pPr>
            <a:r>
              <a:rPr lang="nl-NL" sz="2600" dirty="0"/>
              <a:t>	</a:t>
            </a:r>
            <a:r>
              <a:rPr lang="nl-NL" sz="2600" dirty="0" smtClean="0"/>
              <a:t>&lt;&lt; Tot slot: </a:t>
            </a:r>
            <a:r>
              <a:rPr lang="nl-NL" sz="2600" dirty="0"/>
              <a:t>h</a:t>
            </a:r>
            <a:r>
              <a:rPr lang="nl-NL" sz="2600" dirty="0" smtClean="0"/>
              <a:t>eb </a:t>
            </a:r>
            <a:r>
              <a:rPr lang="nl-NL" sz="2600" dirty="0"/>
              <a:t>je vragen? Ergens hulp bij nodig? Stuur </a:t>
            </a:r>
            <a:r>
              <a:rPr lang="nl-NL" sz="2600" dirty="0" smtClean="0"/>
              <a:t>	een 	mail naar </a:t>
            </a:r>
            <a:r>
              <a:rPr lang="nl-NL" sz="2600" dirty="0">
                <a:hlinkClick r:id="rId3"/>
              </a:rPr>
              <a:t>info@richtlijnenjeugdhulp.nl</a:t>
            </a:r>
            <a:r>
              <a:rPr lang="nl-NL" sz="2600" dirty="0"/>
              <a:t>. Wij denken </a:t>
            </a:r>
            <a:r>
              <a:rPr lang="nl-NL" sz="2600" dirty="0" smtClean="0"/>
              <a:t>	graag 	met </a:t>
            </a:r>
            <a:r>
              <a:rPr lang="nl-NL" sz="2600" dirty="0"/>
              <a:t>je mee</a:t>
            </a:r>
            <a:r>
              <a:rPr lang="nl-NL" sz="2600" dirty="0" smtClean="0"/>
              <a:t>. Leuke </a:t>
            </a:r>
            <a:r>
              <a:rPr lang="nl-NL" sz="2600" dirty="0"/>
              <a:t>ervaringen opgedaan? </a:t>
            </a:r>
            <a:r>
              <a:rPr lang="nl-NL" sz="2600" dirty="0" smtClean="0"/>
              <a:t>Tips voor anderen</a:t>
            </a:r>
            <a:r>
              <a:rPr lang="nl-NL" sz="2600" dirty="0"/>
              <a:t>? </a:t>
            </a:r>
            <a:r>
              <a:rPr lang="nl-NL" sz="2600" dirty="0" smtClean="0"/>
              <a:t>	Ook die reacties horen we graag. </a:t>
            </a:r>
            <a:br>
              <a:rPr lang="nl-NL" sz="2600" dirty="0" smtClean="0"/>
            </a:br>
            <a:r>
              <a:rPr lang="nl-NL" sz="2600" dirty="0" smtClean="0"/>
              <a:t>	De 	presentatie begint vanaf de volgende slide: succes! &gt;&gt;</a:t>
            </a:r>
          </a:p>
          <a:p>
            <a:pPr marL="0" lvl="0" indent="0">
              <a:buNone/>
            </a:pPr>
            <a:endParaRPr lang="nl-NL" b="1" dirty="0"/>
          </a:p>
          <a:p>
            <a:pPr marL="0" indent="0">
              <a:buNone/>
            </a:pPr>
            <a:endParaRPr lang="nl-NL" dirty="0"/>
          </a:p>
        </p:txBody>
      </p:sp>
      <p:sp>
        <p:nvSpPr>
          <p:cNvPr id="4" name="Explosie 1 3"/>
          <p:cNvSpPr/>
          <p:nvPr/>
        </p:nvSpPr>
        <p:spPr>
          <a:xfrm>
            <a:off x="6531428" y="56307"/>
            <a:ext cx="2571007" cy="1950624"/>
          </a:xfrm>
          <a:prstGeom prst="irregularSeal1">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nl-NL" b="1" dirty="0" smtClean="0">
                <a:solidFill>
                  <a:prstClr val="white"/>
                </a:solidFill>
              </a:rPr>
              <a:t>Instructie voor presentator</a:t>
            </a:r>
            <a:endParaRPr lang="nl-NL" b="1" dirty="0">
              <a:solidFill>
                <a:prstClr val="white"/>
              </a:solidFill>
            </a:endParaRPr>
          </a:p>
        </p:txBody>
      </p:sp>
    </p:spTree>
    <p:extLst>
      <p:ext uri="{BB962C8B-B14F-4D97-AF65-F5344CB8AC3E}">
        <p14:creationId xmlns:p14="http://schemas.microsoft.com/office/powerpoint/2010/main" val="1893672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t>Deze</a:t>
            </a:r>
            <a:r>
              <a:rPr lang="en-US" b="1" dirty="0" smtClean="0"/>
              <a:t> </a:t>
            </a:r>
            <a:r>
              <a:rPr lang="en-US" b="1" dirty="0" err="1" smtClean="0"/>
              <a:t>presentatie</a:t>
            </a:r>
            <a:endParaRPr lang="en-US" b="1" dirty="0"/>
          </a:p>
        </p:txBody>
      </p:sp>
      <p:sp>
        <p:nvSpPr>
          <p:cNvPr id="3" name="Content Placeholder 2"/>
          <p:cNvSpPr>
            <a:spLocks noGrp="1"/>
          </p:cNvSpPr>
          <p:nvPr>
            <p:ph idx="1"/>
          </p:nvPr>
        </p:nvSpPr>
        <p:spPr/>
        <p:txBody>
          <a:bodyPr>
            <a:normAutofit/>
          </a:bodyPr>
          <a:lstStyle/>
          <a:p>
            <a:pPr marL="0" indent="0">
              <a:buNone/>
            </a:pPr>
            <a:r>
              <a:rPr lang="nl-NL" sz="2400" dirty="0"/>
              <a:t>	</a:t>
            </a:r>
          </a:p>
          <a:p>
            <a:pPr marL="457200" indent="-457200">
              <a:buFont typeface="+mj-lt"/>
              <a:buAutoNum type="arabicPeriod"/>
            </a:pPr>
            <a:r>
              <a:rPr lang="nl-NL" sz="2400" dirty="0" smtClean="0">
                <a:solidFill>
                  <a:schemeClr val="tx1">
                    <a:lumMod val="75000"/>
                    <a:lumOff val="25000"/>
                  </a:schemeClr>
                </a:solidFill>
              </a:rPr>
              <a:t>Richtlijnen </a:t>
            </a:r>
            <a:r>
              <a:rPr lang="nl-NL" sz="2400" dirty="0">
                <a:solidFill>
                  <a:schemeClr val="tx1">
                    <a:lumMod val="75000"/>
                    <a:lumOff val="25000"/>
                  </a:schemeClr>
                </a:solidFill>
              </a:rPr>
              <a:t>voor de </a:t>
            </a:r>
            <a:r>
              <a:rPr lang="nl-NL" sz="2400" dirty="0" smtClean="0">
                <a:solidFill>
                  <a:schemeClr val="tx1">
                    <a:lumMod val="75000"/>
                    <a:lumOff val="25000"/>
                  </a:schemeClr>
                </a:solidFill>
              </a:rPr>
              <a:t>jeugdhulp en jeugdbescherming</a:t>
            </a:r>
            <a:r>
              <a:rPr lang="nl-NL" sz="2400" dirty="0">
                <a:solidFill>
                  <a:schemeClr val="tx1">
                    <a:lumMod val="75000"/>
                    <a:lumOff val="25000"/>
                  </a:schemeClr>
                </a:solidFill>
              </a:rPr>
              <a:t>			</a:t>
            </a:r>
          </a:p>
          <a:p>
            <a:pPr marL="457200" indent="-457200">
              <a:buFont typeface="+mj-lt"/>
              <a:buAutoNum type="arabicPeriod"/>
            </a:pPr>
            <a:r>
              <a:rPr lang="nl-NL" sz="2400" dirty="0" smtClean="0">
                <a:solidFill>
                  <a:schemeClr val="tx1">
                    <a:lumMod val="75000"/>
                    <a:lumOff val="25000"/>
                  </a:schemeClr>
                </a:solidFill>
              </a:rPr>
              <a:t>Richtlijn KOPP</a:t>
            </a:r>
          </a:p>
          <a:p>
            <a:pPr marL="857250" lvl="1" indent="-457200">
              <a:buFont typeface="Arial" panose="020B0604020202020204" pitchFamily="34" charset="0"/>
              <a:buChar char="•"/>
            </a:pPr>
            <a:r>
              <a:rPr lang="nl-NL" sz="1600" dirty="0" smtClean="0"/>
              <a:t>Inleiding</a:t>
            </a:r>
          </a:p>
          <a:p>
            <a:pPr marL="857250" lvl="1" indent="-457200">
              <a:buFont typeface="Arial" panose="020B0604020202020204" pitchFamily="34" charset="0"/>
              <a:buChar char="•"/>
            </a:pPr>
            <a:r>
              <a:rPr lang="nl-NL" sz="1600" dirty="0" smtClean="0"/>
              <a:t>Gevolgen</a:t>
            </a:r>
            <a:endParaRPr lang="nl-NL" sz="1600" dirty="0"/>
          </a:p>
          <a:p>
            <a:pPr marL="857250" lvl="1" indent="-457200">
              <a:buFont typeface="Arial" panose="020B0604020202020204" pitchFamily="34" charset="0"/>
              <a:buChar char="•"/>
            </a:pPr>
            <a:r>
              <a:rPr lang="nl-NL" sz="1600" dirty="0"/>
              <a:t>Risico- en beschermende factoren</a:t>
            </a:r>
          </a:p>
          <a:p>
            <a:pPr marL="857250" lvl="1" indent="-457200">
              <a:buFont typeface="Arial" panose="020B0604020202020204" pitchFamily="34" charset="0"/>
              <a:buChar char="•"/>
            </a:pPr>
            <a:r>
              <a:rPr lang="nl-NL" sz="1600" dirty="0"/>
              <a:t>Screenen op risico’s</a:t>
            </a:r>
          </a:p>
          <a:p>
            <a:pPr marL="857250" lvl="1" indent="-457200">
              <a:buFont typeface="Arial" panose="020B0604020202020204" pitchFamily="34" charset="0"/>
              <a:buChar char="•"/>
            </a:pPr>
            <a:r>
              <a:rPr lang="nl-NL" sz="1600" dirty="0"/>
              <a:t>Inzetten van interventies</a:t>
            </a:r>
          </a:p>
          <a:p>
            <a:pPr marL="857250" lvl="1" indent="-457200">
              <a:buFont typeface="Arial" panose="020B0604020202020204" pitchFamily="34" charset="0"/>
              <a:buChar char="•"/>
            </a:pPr>
            <a:r>
              <a:rPr lang="nl-NL" sz="1600" dirty="0" smtClean="0"/>
              <a:t>Omgaan met ingewikkelde situaties</a:t>
            </a:r>
            <a:endParaRPr lang="nl-NL" sz="1600" dirty="0"/>
          </a:p>
          <a:p>
            <a:pPr marL="400050" lvl="1" indent="0">
              <a:buNone/>
            </a:pPr>
            <a:endParaRPr lang="nl-NL" sz="1600" dirty="0" smtClean="0"/>
          </a:p>
          <a:p>
            <a:pPr marL="400050" lvl="1" indent="0">
              <a:buNone/>
            </a:pPr>
            <a:endParaRPr lang="nl-NL" sz="1600" dirty="0" smtClean="0"/>
          </a:p>
          <a:p>
            <a:pPr marL="857250" lvl="1" indent="-457200">
              <a:buFont typeface="+mj-lt"/>
              <a:buAutoNum type="arabicPeriod"/>
            </a:pPr>
            <a:endParaRPr lang="nl-NL" sz="1600" dirty="0" smtClean="0"/>
          </a:p>
        </p:txBody>
      </p:sp>
    </p:spTree>
    <p:extLst>
      <p:ext uri="{BB962C8B-B14F-4D97-AF65-F5344CB8AC3E}">
        <p14:creationId xmlns:p14="http://schemas.microsoft.com/office/powerpoint/2010/main" val="2943480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b="1" dirty="0" smtClean="0">
                <a:solidFill>
                  <a:srgbClr val="7C1518"/>
                </a:solidFill>
              </a:rPr>
              <a:t>1. Richtlijnen jeugdhulp en jeugdbescherming</a:t>
            </a:r>
            <a:endParaRPr lang="nl-NL" b="1" dirty="0">
              <a:solidFill>
                <a:srgbClr val="7C1518"/>
              </a:solidFill>
            </a:endParaRPr>
          </a:p>
        </p:txBody>
      </p:sp>
      <p:sp>
        <p:nvSpPr>
          <p:cNvPr id="3" name="Tijdelijke aanduiding voor inhoud 2"/>
          <p:cNvSpPr>
            <a:spLocks noGrp="1"/>
          </p:cNvSpPr>
          <p:nvPr>
            <p:ph idx="1"/>
          </p:nvPr>
        </p:nvSpPr>
        <p:spPr/>
        <p:txBody>
          <a:bodyPr>
            <a:normAutofit/>
          </a:bodyPr>
          <a:lstStyle/>
          <a:p>
            <a:endParaRPr lang="nl-NL" sz="2400" dirty="0" smtClean="0"/>
          </a:p>
          <a:p>
            <a:r>
              <a:rPr lang="nl-NL" sz="2400" dirty="0" smtClean="0"/>
              <a:t>Initiatief van NIP, NVO en NVMW</a:t>
            </a:r>
          </a:p>
          <a:p>
            <a:r>
              <a:rPr lang="nl-NL" sz="2400" dirty="0" smtClean="0"/>
              <a:t>Om jeugdprofessionals te ondersteunen</a:t>
            </a:r>
          </a:p>
          <a:p>
            <a:r>
              <a:rPr lang="nl-NL" sz="2400" dirty="0" smtClean="0"/>
              <a:t>Programma Richtlijnen jeugdhulp en jeugdbescherming (2011-2015) gefinancierd door VWS</a:t>
            </a:r>
          </a:p>
          <a:p>
            <a:r>
              <a:rPr lang="nl-NL" sz="2400" dirty="0" smtClean="0"/>
              <a:t>Dagelijkse uitvoering berust bij het Nederlands Jeugdinstituut</a:t>
            </a:r>
          </a:p>
          <a:p>
            <a:r>
              <a:rPr lang="nl-NL" sz="2400" dirty="0" smtClean="0"/>
              <a:t>14 </a:t>
            </a:r>
            <a:r>
              <a:rPr lang="nl-NL" sz="2400" dirty="0"/>
              <a:t>richtlijnen ontwikkeld tussen 2011 en </a:t>
            </a:r>
            <a:r>
              <a:rPr lang="nl-NL" sz="2400" dirty="0" smtClean="0"/>
              <a:t>2015</a:t>
            </a:r>
          </a:p>
          <a:p>
            <a:r>
              <a:rPr lang="nl-NL" sz="2400" dirty="0" smtClean="0"/>
              <a:t>Autorisatie door de beroepsverenigingen</a:t>
            </a:r>
            <a:endParaRPr lang="nl-NL" sz="2400" dirty="0"/>
          </a:p>
          <a:p>
            <a:endParaRPr lang="nl-NL" sz="2400" dirty="0" smtClean="0"/>
          </a:p>
        </p:txBody>
      </p:sp>
    </p:spTree>
    <p:extLst>
      <p:ext uri="{BB962C8B-B14F-4D97-AF65-F5344CB8AC3E}">
        <p14:creationId xmlns:p14="http://schemas.microsoft.com/office/powerpoint/2010/main" val="1573593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646"/>
            <a:ext cx="8229600" cy="840890"/>
          </a:xfrm>
        </p:spPr>
        <p:txBody>
          <a:bodyPr/>
          <a:lstStyle/>
          <a:p>
            <a:pPr algn="l"/>
            <a:r>
              <a:rPr lang="en-US" b="1" dirty="0" smtClean="0">
                <a:solidFill>
                  <a:srgbClr val="7C1518"/>
                </a:solidFill>
              </a:rPr>
              <a:t>14 </a:t>
            </a:r>
            <a:r>
              <a:rPr lang="en-US" b="1" dirty="0" err="1" smtClean="0">
                <a:solidFill>
                  <a:srgbClr val="7C1518"/>
                </a:solidFill>
              </a:rPr>
              <a:t>richtlijnen</a:t>
            </a:r>
            <a:r>
              <a:rPr lang="en-US" b="1" dirty="0" smtClean="0">
                <a:solidFill>
                  <a:srgbClr val="7C1518"/>
                </a:solidFill>
              </a:rPr>
              <a:t> </a:t>
            </a:r>
            <a:endParaRPr lang="en-US" b="1" dirty="0">
              <a:solidFill>
                <a:srgbClr val="7C1518"/>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151" y="2002536"/>
            <a:ext cx="7533698" cy="3866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8932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1082"/>
          <a:stretch/>
        </p:blipFill>
        <p:spPr bwMode="auto">
          <a:xfrm rot="398406">
            <a:off x="5768179" y="2350266"/>
            <a:ext cx="2938178" cy="2605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el 3"/>
          <p:cNvSpPr>
            <a:spLocks noGrp="1"/>
          </p:cNvSpPr>
          <p:nvPr>
            <p:ph type="title"/>
          </p:nvPr>
        </p:nvSpPr>
        <p:spPr/>
        <p:txBody>
          <a:bodyPr/>
          <a:lstStyle/>
          <a:p>
            <a:pPr algn="l"/>
            <a:r>
              <a:rPr lang="nl-NL" b="1" dirty="0">
                <a:solidFill>
                  <a:srgbClr val="7C1518"/>
                </a:solidFill>
              </a:rPr>
              <a:t>De 5 belangrijkste boodschappen</a:t>
            </a:r>
          </a:p>
        </p:txBody>
      </p:sp>
      <p:sp>
        <p:nvSpPr>
          <p:cNvPr id="5" name="Tijdelijke aanduiding voor inhoud 4"/>
          <p:cNvSpPr>
            <a:spLocks noGrp="1"/>
          </p:cNvSpPr>
          <p:nvPr>
            <p:ph idx="1"/>
          </p:nvPr>
        </p:nvSpPr>
        <p:spPr/>
        <p:txBody>
          <a:bodyPr/>
          <a:lstStyle/>
          <a:p>
            <a:pPr marL="514350" indent="-514350">
              <a:buFont typeface="+mj-lt"/>
              <a:buAutoNum type="arabicPeriod"/>
            </a:pPr>
            <a:r>
              <a:rPr lang="nl-NL" sz="2400" dirty="0"/>
              <a:t>Van en voor professionals</a:t>
            </a:r>
          </a:p>
          <a:p>
            <a:pPr marL="514350" indent="-514350">
              <a:buFont typeface="+mj-lt"/>
              <a:buAutoNum type="arabicPeriod"/>
            </a:pPr>
            <a:r>
              <a:rPr lang="nl-NL" sz="2400" dirty="0"/>
              <a:t>Samen met cliënten</a:t>
            </a:r>
          </a:p>
          <a:p>
            <a:pPr marL="514350" indent="-514350">
              <a:buFont typeface="+mj-lt"/>
              <a:buAutoNum type="arabicPeriod"/>
            </a:pPr>
            <a:r>
              <a:rPr lang="nl-NL" sz="2400" dirty="0"/>
              <a:t>Gemaakt voor de praktijk </a:t>
            </a:r>
          </a:p>
          <a:p>
            <a:pPr marL="514350" indent="-514350">
              <a:buFont typeface="+mj-lt"/>
              <a:buAutoNum type="arabicPeriod"/>
            </a:pPr>
            <a:r>
              <a:rPr lang="nl-NL" sz="2400" dirty="0"/>
              <a:t>Ontwikkeling en invoering samen</a:t>
            </a:r>
          </a:p>
          <a:p>
            <a:pPr marL="514350" indent="-514350">
              <a:buFont typeface="+mj-lt"/>
              <a:buAutoNum type="arabicPeriod"/>
            </a:pPr>
            <a:r>
              <a:rPr lang="nl-NL" sz="2400" dirty="0"/>
              <a:t>Pas toe of leg uit</a:t>
            </a:r>
          </a:p>
          <a:p>
            <a:endParaRPr lang="nl-NL" dirty="0"/>
          </a:p>
        </p:txBody>
      </p:sp>
    </p:spTree>
    <p:extLst>
      <p:ext uri="{BB962C8B-B14F-4D97-AF65-F5344CB8AC3E}">
        <p14:creationId xmlns:p14="http://schemas.microsoft.com/office/powerpoint/2010/main" val="211989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b="1" dirty="0" smtClean="0">
                <a:solidFill>
                  <a:srgbClr val="7C1518"/>
                </a:solidFill>
              </a:rPr>
              <a:t>2. Richtlijn KOPP</a:t>
            </a:r>
            <a:endParaRPr lang="nl-NL" b="1" dirty="0">
              <a:solidFill>
                <a:srgbClr val="7C1518"/>
              </a:solidFill>
            </a:endParaRPr>
          </a:p>
        </p:txBody>
      </p:sp>
      <p:sp>
        <p:nvSpPr>
          <p:cNvPr id="3" name="Tijdelijke aanduiding voor inhoud 2"/>
          <p:cNvSpPr>
            <a:spLocks noGrp="1"/>
          </p:cNvSpPr>
          <p:nvPr>
            <p:ph idx="1"/>
          </p:nvPr>
        </p:nvSpPr>
        <p:spPr/>
        <p:txBody>
          <a:bodyPr>
            <a:normAutofit/>
          </a:bodyPr>
          <a:lstStyle/>
          <a:p>
            <a:r>
              <a:rPr lang="nl-NL" sz="2400" dirty="0" smtClean="0"/>
              <a:t>Richtlijn voor jeugdigen van 0-23 jaar van wie één of beide ouders psychische en/of verslavingsproblemen heeft/hebben</a:t>
            </a:r>
          </a:p>
          <a:p>
            <a:endParaRPr lang="nl-NL" sz="2400" dirty="0"/>
          </a:p>
          <a:p>
            <a:r>
              <a:rPr lang="nl-NL" sz="2400" dirty="0" smtClean="0"/>
              <a:t>Handvatten voor signalering, preventie en behandeling</a:t>
            </a:r>
          </a:p>
          <a:p>
            <a:r>
              <a:rPr lang="nl-NL" sz="2400" dirty="0" smtClean="0"/>
              <a:t>Ontwikkeld door Trimbos-instituut</a:t>
            </a:r>
          </a:p>
          <a:p>
            <a:endParaRPr lang="nl-NL" sz="2600" dirty="0"/>
          </a:p>
          <a:p>
            <a:pPr marL="0" indent="0">
              <a:buNone/>
            </a:pPr>
            <a:endParaRPr lang="nl-NL" dirty="0"/>
          </a:p>
        </p:txBody>
      </p:sp>
    </p:spTree>
    <p:extLst>
      <p:ext uri="{BB962C8B-B14F-4D97-AF65-F5344CB8AC3E}">
        <p14:creationId xmlns:p14="http://schemas.microsoft.com/office/powerpoint/2010/main" val="2784553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b="1" dirty="0" smtClean="0">
                <a:solidFill>
                  <a:srgbClr val="7C1518"/>
                </a:solidFill>
              </a:rPr>
              <a:t>Beschikbare materialen</a:t>
            </a:r>
            <a:endParaRPr lang="nl-NL" b="1" dirty="0">
              <a:solidFill>
                <a:srgbClr val="7C1518"/>
              </a:solidFill>
            </a:endParaRPr>
          </a:p>
        </p:txBody>
      </p:sp>
      <p:sp>
        <p:nvSpPr>
          <p:cNvPr id="3" name="Tijdelijke aanduiding voor inhoud 2"/>
          <p:cNvSpPr>
            <a:spLocks noGrp="1"/>
          </p:cNvSpPr>
          <p:nvPr>
            <p:ph idx="1"/>
          </p:nvPr>
        </p:nvSpPr>
        <p:spPr/>
        <p:txBody>
          <a:bodyPr>
            <a:normAutofit/>
          </a:bodyPr>
          <a:lstStyle/>
          <a:p>
            <a:r>
              <a:rPr lang="nl-NL" sz="2400" dirty="0" smtClean="0"/>
              <a:t>Om online en offline te raadplegen:</a:t>
            </a:r>
            <a:endParaRPr lang="nl-NL" sz="2400" dirty="0"/>
          </a:p>
          <a:p>
            <a:pPr marL="800100" lvl="1" indent="-342900">
              <a:buFont typeface="Arial" panose="020B0604020202020204" pitchFamily="34" charset="0"/>
              <a:buChar char="•"/>
            </a:pPr>
            <a:r>
              <a:rPr lang="nl-NL" sz="1800" dirty="0"/>
              <a:t>De richtlijn zelf </a:t>
            </a:r>
          </a:p>
          <a:p>
            <a:pPr marL="800100" lvl="1" indent="-342900">
              <a:buFont typeface="Arial" panose="020B0604020202020204" pitchFamily="34" charset="0"/>
              <a:buChar char="•"/>
            </a:pPr>
            <a:r>
              <a:rPr lang="nl-NL" sz="1800" dirty="0"/>
              <a:t>De onderbouwing </a:t>
            </a:r>
          </a:p>
          <a:p>
            <a:pPr marL="800100" lvl="1" indent="-342900">
              <a:buFont typeface="Arial" panose="020B0604020202020204" pitchFamily="34" charset="0"/>
              <a:buChar char="•"/>
            </a:pPr>
            <a:r>
              <a:rPr lang="nl-NL" sz="1800" dirty="0"/>
              <a:t>Info voor ouders </a:t>
            </a:r>
          </a:p>
          <a:p>
            <a:pPr marL="800100" lvl="1" indent="-342900">
              <a:buFont typeface="Arial" panose="020B0604020202020204" pitchFamily="34" charset="0"/>
              <a:buChar char="•"/>
            </a:pPr>
            <a:r>
              <a:rPr lang="nl-NL" sz="1800" dirty="0" smtClean="0"/>
              <a:t>Set werkkaarten  </a:t>
            </a:r>
            <a:endParaRPr lang="nl-NL" sz="1800" dirty="0"/>
          </a:p>
          <a:p>
            <a:pPr marL="457200" lvl="1" indent="0">
              <a:buNone/>
            </a:pPr>
            <a:endParaRPr lang="nl-NL" sz="2000" dirty="0"/>
          </a:p>
          <a:p>
            <a:r>
              <a:rPr lang="nl-NL" sz="2400" dirty="0" smtClean="0"/>
              <a:t>Om aan de slag te gaan met deze richtlijn:</a:t>
            </a:r>
            <a:endParaRPr lang="nl-NL" sz="2400" dirty="0"/>
          </a:p>
          <a:p>
            <a:pPr lvl="1">
              <a:buFont typeface="Arial" panose="020B0604020202020204" pitchFamily="34" charset="0"/>
              <a:buChar char="•"/>
            </a:pPr>
            <a:r>
              <a:rPr lang="nl-NL" sz="1800" dirty="0" smtClean="0"/>
              <a:t>Werkblad </a:t>
            </a:r>
          </a:p>
          <a:p>
            <a:pPr lvl="1">
              <a:buFont typeface="Arial" panose="020B0604020202020204" pitchFamily="34" charset="0"/>
              <a:buChar char="•"/>
            </a:pPr>
            <a:r>
              <a:rPr lang="nl-NL" sz="1800" dirty="0" smtClean="0"/>
              <a:t>Deze powerpointpresentatie</a:t>
            </a:r>
          </a:p>
          <a:p>
            <a:pPr lvl="1">
              <a:buFont typeface="Arial" panose="020B0604020202020204" pitchFamily="34" charset="0"/>
              <a:buChar char="•"/>
            </a:pPr>
            <a:r>
              <a:rPr lang="nl-NL" sz="1800" dirty="0" smtClean="0"/>
              <a:t>Meer materiaal op komst!</a:t>
            </a:r>
            <a:endParaRPr lang="nl-NL" sz="1800" dirty="0"/>
          </a:p>
          <a:p>
            <a:pPr marL="800100" lvl="1" indent="-342900">
              <a:buFont typeface="Arial" panose="020B0604020202020204" pitchFamily="34" charset="0"/>
              <a:buChar char="•"/>
            </a:pPr>
            <a:endParaRPr lang="nl-NL" sz="2000" dirty="0" smtClean="0"/>
          </a:p>
          <a:p>
            <a:pPr marL="800100" lvl="1" indent="-342900">
              <a:buFont typeface="Arial" panose="020B0604020202020204" pitchFamily="34" charset="0"/>
              <a:buChar char="•"/>
            </a:pPr>
            <a:endParaRPr lang="nl-NL" sz="2000" dirty="0"/>
          </a:p>
          <a:p>
            <a:endParaRPr lang="nl-NL" dirty="0"/>
          </a:p>
        </p:txBody>
      </p:sp>
      <p:pic>
        <p:nvPicPr>
          <p:cNvPr id="4" name="Picture 2" descr="https://encrypted-tbn0.gstatic.com/images?q=tbn:ANd9GcRy8hP8nnGrllqJDfJHBwrTEpLAhbhZlQe4nyuG2TTMPaKxaIZ-KA">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4815" y="2492483"/>
            <a:ext cx="2061028" cy="1559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041732"/>
      </p:ext>
    </p:extLst>
  </p:cSld>
  <p:clrMapOvr>
    <a:masterClrMapping/>
  </p:clrMapOvr>
</p:sld>
</file>

<file path=ppt/theme/theme1.xml><?xml version="1.0" encoding="utf-8"?>
<a:theme xmlns:a="http://schemas.openxmlformats.org/drawingml/2006/main" name="NJI">
  <a:themeElements>
    <a:clrScheme name="NJ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8_NJI">
  <a:themeElements>
    <a:clrScheme name="NJ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NJI">
  <a:themeElements>
    <a:clrScheme name="NJ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NJI">
  <a:themeElements>
    <a:clrScheme name="NJ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NJI">
  <a:themeElements>
    <a:clrScheme name="NJ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NJI">
  <a:themeElements>
    <a:clrScheme name="NJ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5_NJI">
  <a:themeElements>
    <a:clrScheme name="NJ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6_NJI">
  <a:themeElements>
    <a:clrScheme name="NJ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7_NJI">
  <a:themeElements>
    <a:clrScheme name="NJ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Word" ma:contentTypeID="0x010100046BB95C15A04C55889F455C00D4C2E802004AB2DC719F833B4EBE124CB03FD8347F" ma:contentTypeVersion="0" ma:contentTypeDescription="Leeg word document" ma:contentTypeScope="" ma:versionID="3544f04f77c2a694bd94220e96e1d5d0">
  <xsd:schema xmlns:xsd="http://www.w3.org/2001/XMLSchema" xmlns:xs="http://www.w3.org/2001/XMLSchema" xmlns:p="http://schemas.microsoft.com/office/2006/metadata/properties" targetNamespace="http://schemas.microsoft.com/office/2006/metadata/properties" ma:root="true" ma:fieldsID="a17e5968c79d9fe2fc9f8835eee23f5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FA57E4-9BC5-4CD1-A0BB-24B47F6195E3}">
  <ds:schemaRefs>
    <ds:schemaRef ds:uri="http://purl.org/dc/elements/1.1/"/>
    <ds:schemaRef ds:uri="http://purl.org/dc/dcmitype/"/>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8C3E71A2-09EC-4EEB-A055-5A390329B9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FFAA2F3-CE26-4598-B923-E909E071A8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1374</TotalTime>
  <Words>4709</Words>
  <Application>Microsoft Office PowerPoint</Application>
  <PresentationFormat>Diavoorstelling (4:3)</PresentationFormat>
  <Paragraphs>391</Paragraphs>
  <Slides>27</Slides>
  <Notes>26</Notes>
  <HiddenSlides>0</HiddenSlides>
  <MMClips>0</MMClips>
  <ScaleCrop>false</ScaleCrop>
  <HeadingPairs>
    <vt:vector size="4" baseType="variant">
      <vt:variant>
        <vt:lpstr>Thema</vt:lpstr>
      </vt:variant>
      <vt:variant>
        <vt:i4>10</vt:i4>
      </vt:variant>
      <vt:variant>
        <vt:lpstr>Diatitels</vt:lpstr>
      </vt:variant>
      <vt:variant>
        <vt:i4>27</vt:i4>
      </vt:variant>
    </vt:vector>
  </HeadingPairs>
  <TitlesOfParts>
    <vt:vector size="37" baseType="lpstr">
      <vt:lpstr>NJI</vt:lpstr>
      <vt:lpstr>Kantoorthema</vt:lpstr>
      <vt:lpstr>1_NJI</vt:lpstr>
      <vt:lpstr>2_NJI</vt:lpstr>
      <vt:lpstr>3_NJI</vt:lpstr>
      <vt:lpstr>4_NJI</vt:lpstr>
      <vt:lpstr>5_NJI</vt:lpstr>
      <vt:lpstr>6_NJI</vt:lpstr>
      <vt:lpstr>7_NJI</vt:lpstr>
      <vt:lpstr>8_NJI</vt:lpstr>
      <vt:lpstr>Kinderen van Ouders met Psychische Problemen (KOPP)</vt:lpstr>
      <vt:lpstr>Waarom deze powerpoint?</vt:lpstr>
      <vt:lpstr>Tips voor een goede presentatie</vt:lpstr>
      <vt:lpstr>Deze presentatie</vt:lpstr>
      <vt:lpstr>1. Richtlijnen jeugdhulp en jeugdbescherming</vt:lpstr>
      <vt:lpstr>14 richtlijnen </vt:lpstr>
      <vt:lpstr>De 5 belangrijkste boodschappen</vt:lpstr>
      <vt:lpstr>2. Richtlijn KOPP</vt:lpstr>
      <vt:lpstr>Beschikbare materialen</vt:lpstr>
      <vt:lpstr>Uitgangsvragen</vt:lpstr>
      <vt:lpstr>Hoofdstuk 1: Inleiding</vt:lpstr>
      <vt:lpstr>Hoofdstuk 2: Gevolgen (1)</vt:lpstr>
      <vt:lpstr>Hoofdstuk 2: Gevolgen (2)</vt:lpstr>
      <vt:lpstr>Hoofdstuk 2: Gevolgen (3)</vt:lpstr>
      <vt:lpstr>Aanbevelingen Hoofdstuk 2</vt:lpstr>
      <vt:lpstr>Hoofdstuk 3:  Risico-, en beschermende factoren</vt:lpstr>
      <vt:lpstr>Aanbevelingen Hoofdstuk 3</vt:lpstr>
      <vt:lpstr>Hoofdstuk 4: Screenen op risico’s</vt:lpstr>
      <vt:lpstr>Aanbevelingen H. 4</vt:lpstr>
      <vt:lpstr>Hoofdstuk 5: Inzetten van interventies</vt:lpstr>
      <vt:lpstr>PowerPoint-presentatie</vt:lpstr>
      <vt:lpstr>Aanbevelingen Hoofdstuk 5</vt:lpstr>
      <vt:lpstr>Hoofdstuk 6: Omgaan met ingewikkelde situaties</vt:lpstr>
      <vt:lpstr>Aanbevelingen Hoofdstuk 6</vt:lpstr>
      <vt:lpstr>Vragen?</vt:lpstr>
      <vt:lpstr>Meer weten?</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Curt Hoyer</dc:creator>
  <cp:lastModifiedBy>Hardeman-Krutwagen, Suzanne</cp:lastModifiedBy>
  <cp:revision>88</cp:revision>
  <dcterms:created xsi:type="dcterms:W3CDTF">2014-02-21T14:05:20Z</dcterms:created>
  <dcterms:modified xsi:type="dcterms:W3CDTF">2015-09-03T10:14:22Z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enummer">
    <vt:lpwstr>0.4</vt:lpwstr>
  </property>
  <property fmtid="{D5CDD505-2E9C-101B-9397-08002B2CF9AE}" pid="3" name="ContentTypeId">
    <vt:lpwstr>0x010100046BB95C15A04C55889F455C00D4C2E802004AB2DC719F833B4EBE124CB03FD8347F</vt:lpwstr>
  </property>
</Properties>
</file>